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7"/>
  </p:notesMasterIdLst>
  <p:handoutMasterIdLst>
    <p:handoutMasterId r:id="rId38"/>
  </p:handoutMasterIdLst>
  <p:sldIdLst>
    <p:sldId id="256" r:id="rId2"/>
    <p:sldId id="265" r:id="rId3"/>
    <p:sldId id="267" r:id="rId4"/>
    <p:sldId id="268"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5" r:id="rId18"/>
    <p:sldId id="286" r:id="rId19"/>
    <p:sldId id="287" r:id="rId20"/>
    <p:sldId id="288" r:id="rId21"/>
    <p:sldId id="289" r:id="rId22"/>
    <p:sldId id="290" r:id="rId23"/>
    <p:sldId id="291" r:id="rId24"/>
    <p:sldId id="292" r:id="rId25"/>
    <p:sldId id="293" r:id="rId26"/>
    <p:sldId id="301" r:id="rId27"/>
    <p:sldId id="302" r:id="rId28"/>
    <p:sldId id="303" r:id="rId29"/>
    <p:sldId id="304" r:id="rId30"/>
    <p:sldId id="296" r:id="rId31"/>
    <p:sldId id="297" r:id="rId32"/>
    <p:sldId id="298" r:id="rId33"/>
    <p:sldId id="299" r:id="rId34"/>
    <p:sldId id="300" r:id="rId35"/>
    <p:sldId id="258" r:id="rId36"/>
  </p:sldIdLst>
  <p:sldSz cx="9144000" cy="6858000" type="screen4x3"/>
  <p:notesSz cx="7019925" cy="9305925"/>
  <p:custDataLst>
    <p:tags r:id="rId39"/>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 uri="{2D200454-40CA-4A62-9FC3-DE9A4176ACB9}">
      <p15:notesGuideLst xmlns:p15="http://schemas.microsoft.com/office/powerpoint/2012/main">
        <p15:guide id="1" orient="horz" pos="2920" userDrawn="1">
          <p15:clr>
            <a:srgbClr val="A4A3A4"/>
          </p15:clr>
        </p15:guide>
        <p15:guide id="2" pos="2188" userDrawn="1">
          <p15:clr>
            <a:srgbClr val="A4A3A4"/>
          </p15:clr>
        </p15:guide>
        <p15:guide id="3" orient="horz" pos="2931">
          <p15:clr>
            <a:srgbClr val="A4A3A4"/>
          </p15:clr>
        </p15:guide>
        <p15:guide id="4" pos="22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8F"/>
    <a:srgbClr val="EBC900"/>
    <a:srgbClr val="B1DEF8"/>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1" autoAdjust="0"/>
    <p:restoredTop sz="96719" autoAdjust="0"/>
  </p:normalViewPr>
  <p:slideViewPr>
    <p:cSldViewPr>
      <p:cViewPr varScale="1">
        <p:scale>
          <a:sx n="87" d="100"/>
          <a:sy n="87" d="100"/>
        </p:scale>
        <p:origin x="1278" y="60"/>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5" d="100"/>
          <a:sy n="85" d="100"/>
        </p:scale>
        <p:origin x="-3018" y="-84"/>
      </p:cViewPr>
      <p:guideLst>
        <p:guide orient="horz" pos="2920"/>
        <p:guide pos="2188"/>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650" cy="465138"/>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3976689" y="0"/>
            <a:ext cx="3041650" cy="465138"/>
          </a:xfrm>
          <a:prstGeom prst="rect">
            <a:avLst/>
          </a:prstGeom>
        </p:spPr>
        <p:txBody>
          <a:bodyPr vert="horz" lIns="91427" tIns="45714" rIns="91427" bIns="45714" rtlCol="0"/>
          <a:lstStyle>
            <a:lvl1pPr algn="r">
              <a:defRPr sz="1200"/>
            </a:lvl1pPr>
          </a:lstStyle>
          <a:p>
            <a:fld id="{F35BE3A8-653D-40A8-B4BC-B35F17B2384A}" type="datetimeFigureOut">
              <a:rPr lang="en-US" smtClean="0"/>
              <a:t>8/4/2020</a:t>
            </a:fld>
            <a:endParaRPr lang="en-US"/>
          </a:p>
        </p:txBody>
      </p:sp>
      <p:sp>
        <p:nvSpPr>
          <p:cNvPr id="4" name="Footer Placeholder 3"/>
          <p:cNvSpPr>
            <a:spLocks noGrp="1"/>
          </p:cNvSpPr>
          <p:nvPr>
            <p:ph type="ftr" sz="quarter" idx="2"/>
          </p:nvPr>
        </p:nvSpPr>
        <p:spPr>
          <a:xfrm>
            <a:off x="1" y="8839200"/>
            <a:ext cx="3041650" cy="465138"/>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76689" y="8839200"/>
            <a:ext cx="3041650" cy="465138"/>
          </a:xfrm>
          <a:prstGeom prst="rect">
            <a:avLst/>
          </a:prstGeom>
        </p:spPr>
        <p:txBody>
          <a:bodyPr vert="horz" lIns="91427" tIns="45714" rIns="91427" bIns="45714" rtlCol="0" anchor="b"/>
          <a:lstStyle>
            <a:lvl1pPr algn="r">
              <a:defRPr sz="1200"/>
            </a:lvl1pPr>
          </a:lstStyle>
          <a:p>
            <a:fld id="{317C957D-2F9A-4736-A075-FCB3E6B722D6}" type="slidenum">
              <a:rPr lang="en-US" smtClean="0"/>
              <a:t>‹#›</a:t>
            </a:fld>
            <a:endParaRPr lang="en-US"/>
          </a:p>
        </p:txBody>
      </p:sp>
    </p:spTree>
    <p:extLst>
      <p:ext uri="{BB962C8B-B14F-4D97-AF65-F5344CB8AC3E}">
        <p14:creationId xmlns:p14="http://schemas.microsoft.com/office/powerpoint/2010/main" val="2494023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3041967"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5" tIns="46638" rIns="93275" bIns="46638" numCol="1" anchor="t" anchorCtr="0" compatLnSpc="1">
            <a:prstTxWarp prst="textNoShape">
              <a:avLst/>
            </a:prstTxWarp>
          </a:bodyPr>
          <a:lstStyle>
            <a:lvl1pPr eaLnBrk="1" hangingPunct="1">
              <a:defRPr sz="1200"/>
            </a:lvl1pPr>
          </a:lstStyle>
          <a:p>
            <a:pPr>
              <a:defRPr/>
            </a:pPr>
            <a:endParaRPr lang="en-US"/>
          </a:p>
        </p:txBody>
      </p:sp>
      <p:sp>
        <p:nvSpPr>
          <p:cNvPr id="29699" name="Rectangle 3"/>
          <p:cNvSpPr>
            <a:spLocks noGrp="1" noChangeArrowheads="1"/>
          </p:cNvSpPr>
          <p:nvPr>
            <p:ph type="dt" idx="1"/>
          </p:nvPr>
        </p:nvSpPr>
        <p:spPr bwMode="auto">
          <a:xfrm>
            <a:off x="3976335" y="0"/>
            <a:ext cx="3041967"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5" tIns="46638" rIns="93275" bIns="46638" numCol="1" anchor="t" anchorCtr="0" compatLnSpc="1">
            <a:prstTxWarp prst="textNoShape">
              <a:avLst/>
            </a:prstTxWarp>
          </a:bodyPr>
          <a:lstStyle>
            <a:lvl1pPr algn="r" eaLnBrk="1" hangingPunct="1">
              <a:defRPr sz="1200"/>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84275" y="700088"/>
            <a:ext cx="4651375" cy="34877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2" name="Rectangle 6"/>
          <p:cNvSpPr>
            <a:spLocks noGrp="1" noChangeArrowheads="1"/>
          </p:cNvSpPr>
          <p:nvPr>
            <p:ph type="ftr" sz="quarter" idx="4"/>
          </p:nvPr>
        </p:nvSpPr>
        <p:spPr bwMode="auto">
          <a:xfrm>
            <a:off x="1" y="8839014"/>
            <a:ext cx="3041967"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5" tIns="46638" rIns="93275" bIns="46638" numCol="1" anchor="b" anchorCtr="0" compatLnSpc="1">
            <a:prstTxWarp prst="textNoShape">
              <a:avLst/>
            </a:prstTxWarp>
          </a:bodyPr>
          <a:lstStyle>
            <a:lvl1pPr eaLnBrk="1" hangingPunct="1">
              <a:defRPr sz="1200"/>
            </a:lvl1pPr>
          </a:lstStyle>
          <a:p>
            <a:pPr>
              <a:defRPr/>
            </a:pPr>
            <a:endParaRPr lang="en-US"/>
          </a:p>
        </p:txBody>
      </p:sp>
      <p:sp>
        <p:nvSpPr>
          <p:cNvPr id="29703" name="Rectangle 7"/>
          <p:cNvSpPr>
            <a:spLocks noGrp="1" noChangeArrowheads="1"/>
          </p:cNvSpPr>
          <p:nvPr>
            <p:ph type="sldNum" sz="quarter" idx="5"/>
          </p:nvPr>
        </p:nvSpPr>
        <p:spPr bwMode="auto">
          <a:xfrm>
            <a:off x="3976335" y="8839014"/>
            <a:ext cx="3041967"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5" tIns="46638" rIns="93275" bIns="46638" numCol="1" anchor="b" anchorCtr="0" compatLnSpc="1">
            <a:prstTxWarp prst="textNoShape">
              <a:avLst/>
            </a:prstTxWarp>
          </a:bodyPr>
          <a:lstStyle>
            <a:lvl1pPr algn="r" eaLnBrk="1" hangingPunct="1">
              <a:defRPr sz="1200"/>
            </a:lvl1pPr>
          </a:lstStyle>
          <a:p>
            <a:pPr>
              <a:defRPr/>
            </a:pPr>
            <a:fld id="{94C1AC4C-333A-4DDD-86AA-AC82744EC8FC}" type="slidenum">
              <a:rPr lang="en-US"/>
              <a:pPr>
                <a:defRPr/>
              </a:pPr>
              <a:t>‹#›</a:t>
            </a:fld>
            <a:endParaRPr lang="en-US"/>
          </a:p>
        </p:txBody>
      </p:sp>
    </p:spTree>
    <p:extLst>
      <p:ext uri="{BB962C8B-B14F-4D97-AF65-F5344CB8AC3E}">
        <p14:creationId xmlns:p14="http://schemas.microsoft.com/office/powerpoint/2010/main" val="717175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701675" y="4419600"/>
            <a:ext cx="5616575" cy="4187825"/>
          </a:xfrm>
          <a:prstGeom prst="rect">
            <a:avLst/>
          </a:prstGeom>
          <a:noFill/>
        </p:spPr>
        <p:txBody>
          <a:bodyPr/>
          <a:lstStyle/>
          <a:p>
            <a:r>
              <a:rPr lang="en-US" altLang="en-US" smtClean="0">
                <a:latin typeface="Arial" panose="020B0604020202020204" pitchFamily="34" charset="0"/>
              </a:rPr>
              <a:t>READ SLIDE</a:t>
            </a:r>
          </a:p>
        </p:txBody>
      </p:sp>
      <p:sp>
        <p:nvSpPr>
          <p:cNvPr id="3789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E2331F-2CCF-4594-8521-D63E084D4DDE}" type="slidenum">
              <a:rPr lang="en-US" altLang="en-US" smtClean="0"/>
              <a:pPr>
                <a:spcBef>
                  <a:spcPct val="0"/>
                </a:spcBef>
              </a:pPr>
              <a:t>2</a:t>
            </a:fld>
            <a:endParaRPr lang="en-US" altLang="en-US" smtClean="0"/>
          </a:p>
        </p:txBody>
      </p:sp>
    </p:spTree>
    <p:extLst>
      <p:ext uri="{BB962C8B-B14F-4D97-AF65-F5344CB8AC3E}">
        <p14:creationId xmlns:p14="http://schemas.microsoft.com/office/powerpoint/2010/main" val="342228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xfrm>
            <a:off x="701675" y="4419600"/>
            <a:ext cx="5616575" cy="4187825"/>
          </a:xfrm>
          <a:prstGeom prst="rect">
            <a:avLst/>
          </a:prstGeom>
          <a:noFill/>
        </p:spPr>
        <p:txBody>
          <a:bodyPr/>
          <a:lstStyle/>
          <a:p>
            <a:r>
              <a:rPr lang="en-US" altLang="en-US" b="1" smtClean="0">
                <a:latin typeface="Arial" panose="020B0604020202020204" pitchFamily="34" charset="0"/>
              </a:rPr>
              <a:t>*Start Audio*</a:t>
            </a:r>
          </a:p>
          <a:p>
            <a:r>
              <a:rPr lang="en-US" altLang="en-US" smtClean="0">
                <a:latin typeface="Arial" panose="020B0604020202020204" pitchFamily="34" charset="0"/>
              </a:rPr>
              <a:t>At this time I would ask our speaker to please disclose any commercial relationships that he/she may have.</a:t>
            </a:r>
          </a:p>
        </p:txBody>
      </p:sp>
      <p:sp>
        <p:nvSpPr>
          <p:cNvPr id="4198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B17FD4-17E0-41ED-BCFD-1D2B9583BE2B}" type="slidenum">
              <a:rPr lang="en-US" altLang="en-US" smtClean="0"/>
              <a:pPr>
                <a:spcBef>
                  <a:spcPct val="0"/>
                </a:spcBef>
              </a:pPr>
              <a:t>3</a:t>
            </a:fld>
            <a:endParaRPr lang="en-US" altLang="en-US" smtClean="0"/>
          </a:p>
        </p:txBody>
      </p:sp>
    </p:spTree>
    <p:extLst>
      <p:ext uri="{BB962C8B-B14F-4D97-AF65-F5344CB8AC3E}">
        <p14:creationId xmlns:p14="http://schemas.microsoft.com/office/powerpoint/2010/main" val="1110718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4C1AC4C-333A-4DDD-86AA-AC82744EC8FC}" type="slidenum">
              <a:rPr lang="en-US" smtClean="0"/>
              <a:pPr>
                <a:defRPr/>
              </a:pPr>
              <a:t>5</a:t>
            </a:fld>
            <a:endParaRPr lang="en-US"/>
          </a:p>
        </p:txBody>
      </p:sp>
    </p:spTree>
    <p:extLst>
      <p:ext uri="{BB962C8B-B14F-4D97-AF65-F5344CB8AC3E}">
        <p14:creationId xmlns:p14="http://schemas.microsoft.com/office/powerpoint/2010/main" val="2466955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4C1AC4C-333A-4DDD-86AA-AC82744EC8FC}" type="slidenum">
              <a:rPr lang="en-US" smtClean="0"/>
              <a:pPr>
                <a:defRPr/>
              </a:pPr>
              <a:t>14</a:t>
            </a:fld>
            <a:endParaRPr lang="en-US"/>
          </a:p>
        </p:txBody>
      </p:sp>
    </p:spTree>
    <p:extLst>
      <p:ext uri="{BB962C8B-B14F-4D97-AF65-F5344CB8AC3E}">
        <p14:creationId xmlns:p14="http://schemas.microsoft.com/office/powerpoint/2010/main" val="1914402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people who abuse prescription opioids get them for free from a friend or relative. However, those who are at highest risk of overdose (using prescription opioids </a:t>
            </a:r>
            <a:r>
              <a:rPr lang="en-US" dirty="0" err="1" smtClean="0"/>
              <a:t>nonmedically</a:t>
            </a:r>
            <a:r>
              <a:rPr lang="en-US" dirty="0" smtClean="0"/>
              <a:t> 200 or more days a year) get them in ways that are different from those who use them less frequently. These people get opioids using their own prescriptions (27 percent), from friends or relatives for free (26 percent), buying from friends or relatives (23 percent), or buying from a drug dealer (15 percent). Those at highest risk of overdose are about four times more likely than the average user to buy the drugs from a dealer or other stranger</a:t>
            </a:r>
          </a:p>
          <a:p>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88E41B57-5F8B-4E00-A496-11E3B77CAC32}" type="slidenum">
              <a:rPr lang="en-US" smtClean="0"/>
              <a:t>17</a:t>
            </a:fld>
            <a:endParaRPr lang="en-US"/>
          </a:p>
        </p:txBody>
      </p:sp>
    </p:spTree>
    <p:extLst>
      <p:ext uri="{BB962C8B-B14F-4D97-AF65-F5344CB8AC3E}">
        <p14:creationId xmlns:p14="http://schemas.microsoft.com/office/powerpoint/2010/main" val="2860202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E41B57-5F8B-4E00-A496-11E3B77CAC32}" type="slidenum">
              <a:rPr lang="en-US" smtClean="0"/>
              <a:t>18</a:t>
            </a:fld>
            <a:endParaRPr lang="en-US"/>
          </a:p>
        </p:txBody>
      </p:sp>
    </p:spTree>
    <p:extLst>
      <p:ext uri="{BB962C8B-B14F-4D97-AF65-F5344CB8AC3E}">
        <p14:creationId xmlns:p14="http://schemas.microsoft.com/office/powerpoint/2010/main" val="1781125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E41B57-5F8B-4E00-A496-11E3B77CAC32}" type="slidenum">
              <a:rPr lang="en-US" smtClean="0"/>
              <a:t>19</a:t>
            </a:fld>
            <a:endParaRPr lang="en-US"/>
          </a:p>
        </p:txBody>
      </p:sp>
    </p:spTree>
    <p:extLst>
      <p:ext uri="{BB962C8B-B14F-4D97-AF65-F5344CB8AC3E}">
        <p14:creationId xmlns:p14="http://schemas.microsoft.com/office/powerpoint/2010/main" val="2374969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935991" y="4420951"/>
            <a:ext cx="5147944" cy="4187347"/>
          </a:xfrm>
          <a:prstGeom prst="rect">
            <a:avLst/>
          </a:prstGeom>
        </p:spPr>
        <p:txBody>
          <a:bodyPr lIns="92028" tIns="92028" rIns="92028" bIns="92028" anchor="ctr" anchorCtr="0">
            <a:noAutofit/>
          </a:bodyPr>
          <a:lstStyle/>
          <a:p>
            <a:pPr>
              <a:spcBef>
                <a:spcPts val="0"/>
              </a:spcBef>
            </a:pPr>
            <a:endParaRPr/>
          </a:p>
        </p:txBody>
      </p:sp>
      <p:sp>
        <p:nvSpPr>
          <p:cNvPr id="126" name="Shape 126"/>
          <p:cNvSpPr>
            <a:spLocks noGrp="1" noRot="1" noChangeAspect="1"/>
          </p:cNvSpPr>
          <p:nvPr>
            <p:ph type="sldImg" idx="2"/>
          </p:nvPr>
        </p:nvSpPr>
        <p:spPr>
          <a:xfrm>
            <a:off x="1184275" y="698500"/>
            <a:ext cx="4651375" cy="3489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69978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3825"/>
            <a:ext cx="7772400" cy="1470025"/>
          </a:xfrm>
        </p:spPr>
        <p:txBody>
          <a:bodyPr/>
          <a:lstStyle>
            <a:lvl1pPr>
              <a:defRPr>
                <a:solidFill>
                  <a:srgbClr val="0B4094"/>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419600"/>
            <a:ext cx="6400800" cy="1752600"/>
          </a:xfrm>
        </p:spPr>
        <p:txBody>
          <a:bodyPr/>
          <a:lstStyle>
            <a:lvl1pPr marL="0" indent="0" algn="ctr">
              <a:buNone/>
              <a:defRPr>
                <a:solidFill>
                  <a:srgbClr val="25408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0F07559F-B460-4081-B504-D9BAE62CBC3B}" type="slidenum">
              <a:rPr lang="en-US">
                <a:solidFill>
                  <a:prstClr val="black">
                    <a:tint val="75000"/>
                  </a:prstClr>
                </a:solidFill>
              </a:rPr>
              <a:pPr>
                <a:defRPr/>
              </a:pPr>
              <a:t>‹#›</a:t>
            </a:fld>
            <a:endParaRPr lang="en-US">
              <a:solidFill>
                <a:prstClr val="black">
                  <a:tint val="75000"/>
                </a:prstClr>
              </a:solidFill>
            </a:endParaRPr>
          </a:p>
        </p:txBody>
      </p:sp>
      <p:pic>
        <p:nvPicPr>
          <p:cNvPr id="10"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1149823" cy="11498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9359"/>
            <a:ext cx="1792287" cy="633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3306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5408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rgbClr val="25408F"/>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51C76CC5-22A4-4AE5-BE33-E6B06D519986}" type="slidenum">
              <a:rPr lang="en-US"/>
              <a:pPr>
                <a:defRPr/>
              </a:pPr>
              <a:t>‹#›</a:t>
            </a:fld>
            <a:endParaRPr lang="en-US"/>
          </a:p>
        </p:txBody>
      </p:sp>
      <p:sp>
        <p:nvSpPr>
          <p:cNvPr id="10" name="Rectangle 9"/>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854892" y="6675120"/>
            <a:ext cx="3442674" cy="276999"/>
          </a:xfrm>
          <a:prstGeom prst="rect">
            <a:avLst/>
          </a:prstGeom>
        </p:spPr>
        <p:txBody>
          <a:bodyPr wrap="none">
            <a:spAutoFit/>
          </a:bodyPr>
          <a:lstStyle/>
          <a:p>
            <a:pPr algn="ctr" rtl="0"/>
            <a:r>
              <a:rPr lang="en-US" sz="1800" b="0" i="0" u="none" strike="noStrike" kern="1200" baseline="30000" dirty="0" smtClean="0">
                <a:solidFill>
                  <a:srgbClr val="EBC900"/>
                </a:solidFill>
                <a:latin typeface="Arial" charset="0"/>
                <a:ea typeface="+mn-ea"/>
                <a:cs typeface="+mn-cs"/>
              </a:rPr>
              <a:t>MidAtlantic AIDS Education and Training Center</a:t>
            </a:r>
          </a:p>
        </p:txBody>
      </p:sp>
      <p:pic>
        <p:nvPicPr>
          <p:cNvPr id="12"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39933"/>
            <a:ext cx="618067" cy="6180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559" y="6548966"/>
            <a:ext cx="874854" cy="30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5627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854892" y="6675120"/>
            <a:ext cx="3442674" cy="276999"/>
          </a:xfrm>
          <a:prstGeom prst="rect">
            <a:avLst/>
          </a:prstGeom>
        </p:spPr>
        <p:txBody>
          <a:bodyPr wrap="none">
            <a:spAutoFit/>
          </a:bodyPr>
          <a:lstStyle/>
          <a:p>
            <a:pPr algn="ctr" rtl="0"/>
            <a:r>
              <a:rPr lang="en-US" sz="1800" b="0" i="0" u="none" strike="noStrike" kern="1200" baseline="30000" dirty="0" smtClean="0">
                <a:solidFill>
                  <a:srgbClr val="EBC900"/>
                </a:solidFill>
                <a:latin typeface="Arial" charset="0"/>
                <a:ea typeface="+mn-ea"/>
                <a:cs typeface="+mn-cs"/>
              </a:rPr>
              <a:t>MidAtlantic AIDS Education and Training Center</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solidFill>
                  <a:srgbClr val="25408F"/>
                </a:solidFill>
              </a:defRPr>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pPr>
              <a:defRPr/>
            </a:pPr>
            <a:fld id="{DEF5B0F6-9F81-44C9-AEB5-8F2734776804}" type="slidenum">
              <a:rPr lang="en-US"/>
              <a:pPr>
                <a:defRPr/>
              </a:pPr>
              <a:t>‹#›</a:t>
            </a:fld>
            <a:endParaRPr lang="en-US"/>
          </a:p>
        </p:txBody>
      </p:sp>
      <p:pic>
        <p:nvPicPr>
          <p:cNvPr id="10"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39933"/>
            <a:ext cx="618067" cy="6180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559" y="6548966"/>
            <a:ext cx="874854" cy="30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695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854892" y="6675120"/>
            <a:ext cx="3442674" cy="276999"/>
          </a:xfrm>
          <a:prstGeom prst="rect">
            <a:avLst/>
          </a:prstGeom>
        </p:spPr>
        <p:txBody>
          <a:bodyPr wrap="none">
            <a:spAutoFit/>
          </a:bodyPr>
          <a:lstStyle/>
          <a:p>
            <a:pPr algn="ctr" rtl="0"/>
            <a:r>
              <a:rPr lang="en-US" sz="1800" b="0" i="0" u="none" strike="noStrike" kern="1200" baseline="30000" dirty="0" smtClean="0">
                <a:solidFill>
                  <a:srgbClr val="EBC900"/>
                </a:solidFill>
                <a:latin typeface="Arial" charset="0"/>
                <a:ea typeface="+mn-ea"/>
                <a:cs typeface="+mn-cs"/>
              </a:rPr>
              <a:t>MidAtlantic AIDS Education and Training Center</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pPr>
              <a:defRPr/>
            </a:pPr>
            <a:fld id="{3791C920-049A-45E2-9F86-41C197878FC1}" type="slidenum">
              <a:rPr lang="en-US"/>
              <a:pPr>
                <a:defRPr/>
              </a:pPr>
              <a:t>‹#›</a:t>
            </a:fld>
            <a:endParaRPr lang="en-US"/>
          </a:p>
        </p:txBody>
      </p:sp>
      <p:pic>
        <p:nvPicPr>
          <p:cNvPr id="8"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39933"/>
            <a:ext cx="618067" cy="6180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559" y="6548966"/>
            <a:ext cx="874854" cy="30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45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ar only">
    <p:spTree>
      <p:nvGrpSpPr>
        <p:cNvPr id="1" name=""/>
        <p:cNvGrpSpPr/>
        <p:nvPr/>
      </p:nvGrpSpPr>
      <p:grpSpPr>
        <a:xfrm>
          <a:off x="0" y="0"/>
          <a:ext cx="0" cy="0"/>
          <a:chOff x="0" y="0"/>
          <a:chExt cx="0" cy="0"/>
        </a:xfrm>
      </p:grpSpPr>
      <p:sp>
        <p:nvSpPr>
          <p:cNvPr id="9" name="Rectangle 8"/>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854892" y="6675120"/>
            <a:ext cx="3442674" cy="276999"/>
          </a:xfrm>
          <a:prstGeom prst="rect">
            <a:avLst/>
          </a:prstGeom>
        </p:spPr>
        <p:txBody>
          <a:bodyPr wrap="none">
            <a:spAutoFit/>
          </a:bodyPr>
          <a:lstStyle/>
          <a:p>
            <a:pPr algn="ctr" rtl="0"/>
            <a:r>
              <a:rPr lang="en-US" sz="1800" b="0" i="0" u="none" strike="noStrike" kern="1200" baseline="30000" dirty="0" smtClean="0">
                <a:solidFill>
                  <a:srgbClr val="EBC900"/>
                </a:solidFill>
                <a:latin typeface="Arial" charset="0"/>
                <a:ea typeface="+mn-ea"/>
                <a:cs typeface="+mn-cs"/>
              </a:rPr>
              <a:t>MidAtlantic AIDS Education and Training Center</a:t>
            </a:r>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pPr>
              <a:defRPr/>
            </a:pPr>
            <a:fld id="{3791C920-049A-45E2-9F86-41C197878FC1}" type="slidenum">
              <a:rPr lang="en-US"/>
              <a:pPr>
                <a:defRPr/>
              </a:pPr>
              <a:t>‹#›</a:t>
            </a:fld>
            <a:endParaRPr lang="en-US"/>
          </a:p>
        </p:txBody>
      </p:sp>
      <p:pic>
        <p:nvPicPr>
          <p:cNvPr id="8"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39933"/>
            <a:ext cx="618067" cy="6180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559" y="6548966"/>
            <a:ext cx="874854" cy="30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783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r>
              <a:rPr lang="sv-SE" smtClean="0"/>
              <a:t>Linda R. Frank, PhD, MSN, ACRN, FAAN</a:t>
            </a:r>
            <a:endParaRPr lang="en-US"/>
          </a:p>
        </p:txBody>
      </p:sp>
      <p:sp>
        <p:nvSpPr>
          <p:cNvPr id="4" name="Slide Number Placeholder 5"/>
          <p:cNvSpPr>
            <a:spLocks noGrp="1"/>
          </p:cNvSpPr>
          <p:nvPr>
            <p:ph type="sldNum" sz="quarter" idx="12"/>
          </p:nvPr>
        </p:nvSpPr>
        <p:spPr/>
        <p:txBody>
          <a:bodyPr/>
          <a:lstStyle>
            <a:lvl1pPr>
              <a:defRPr/>
            </a:lvl1pPr>
          </a:lstStyle>
          <a:p>
            <a:pPr>
              <a:defRPr/>
            </a:pPr>
            <a:fld id="{F279121A-1C2D-4520-9B96-59342874B0A6}" type="slidenum">
              <a:rPr lang="en-US"/>
              <a:pPr>
                <a:defRPr/>
              </a:pPr>
              <a:t>‹#›</a:t>
            </a:fld>
            <a:endParaRPr lang="en-US"/>
          </a:p>
        </p:txBody>
      </p:sp>
    </p:spTree>
    <p:extLst>
      <p:ext uri="{BB962C8B-B14F-4D97-AF65-F5344CB8AC3E}">
        <p14:creationId xmlns:p14="http://schemas.microsoft.com/office/powerpoint/2010/main" val="1110798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854892" y="6675120"/>
            <a:ext cx="3442674" cy="276999"/>
          </a:xfrm>
          <a:prstGeom prst="rect">
            <a:avLst/>
          </a:prstGeom>
        </p:spPr>
        <p:txBody>
          <a:bodyPr wrap="none">
            <a:spAutoFit/>
          </a:bodyPr>
          <a:lstStyle/>
          <a:p>
            <a:pPr algn="ctr" rtl="0"/>
            <a:r>
              <a:rPr lang="en-US" sz="1800" b="0" i="0" u="none" strike="noStrike" kern="1200" baseline="30000" dirty="0" smtClean="0">
                <a:solidFill>
                  <a:srgbClr val="EBC900"/>
                </a:solidFill>
                <a:latin typeface="Arial" charset="0"/>
                <a:ea typeface="+mn-ea"/>
                <a:cs typeface="+mn-cs"/>
              </a:rPr>
              <a:t>MidAtlantic AIDS Education and Training Center</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pPr>
              <a:defRPr/>
            </a:pPr>
            <a:fld id="{C765A441-70E2-41FD-8AA0-C4E0DFB2B97E}" type="slidenum">
              <a:rPr lang="en-US"/>
              <a:pPr>
                <a:defRPr/>
              </a:pPr>
              <a:t>‹#›</a:t>
            </a:fld>
            <a:endParaRPr lang="en-US"/>
          </a:p>
        </p:txBody>
      </p:sp>
      <p:pic>
        <p:nvPicPr>
          <p:cNvPr id="10"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39933"/>
            <a:ext cx="618067" cy="6180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559" y="6548966"/>
            <a:ext cx="874854" cy="30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710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2854892" y="6675120"/>
            <a:ext cx="3442674" cy="276999"/>
          </a:xfrm>
          <a:prstGeom prst="rect">
            <a:avLst/>
          </a:prstGeom>
        </p:spPr>
        <p:txBody>
          <a:bodyPr wrap="none">
            <a:spAutoFit/>
          </a:bodyPr>
          <a:lstStyle/>
          <a:p>
            <a:pPr algn="ctr" rtl="0"/>
            <a:r>
              <a:rPr lang="en-US" sz="1800" b="0" i="0" u="none" strike="noStrike" kern="1200" baseline="30000" dirty="0" smtClean="0">
                <a:solidFill>
                  <a:srgbClr val="EBC900"/>
                </a:solidFill>
                <a:latin typeface="Arial" charset="0"/>
                <a:ea typeface="+mn-ea"/>
                <a:cs typeface="+mn-cs"/>
              </a:rPr>
              <a:t>MidAtlantic AIDS Education and Training Center</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C7C4BD7D-D6D9-4C31-9806-68DFA598F3B8}" type="slidenum">
              <a:rPr lang="en-US"/>
              <a:pPr>
                <a:defRPr/>
              </a:pPr>
              <a:t>‹#›</a:t>
            </a:fld>
            <a:endParaRPr lang="en-US"/>
          </a:p>
        </p:txBody>
      </p:sp>
      <p:pic>
        <p:nvPicPr>
          <p:cNvPr id="9"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39933"/>
            <a:ext cx="618067" cy="6180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559" y="6548966"/>
            <a:ext cx="874854" cy="30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73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A93F6F1-7C3C-40F5-A1B3-9BB9FD4D15A8}" type="slidenum">
              <a:rPr lang="en-US"/>
              <a:pPr>
                <a:defRPr/>
              </a:pPr>
              <a:t>‹#›</a:t>
            </a:fld>
            <a:endParaRPr lang="en-US"/>
          </a:p>
        </p:txBody>
      </p:sp>
    </p:spTree>
    <p:extLst>
      <p:ext uri="{BB962C8B-B14F-4D97-AF65-F5344CB8AC3E}">
        <p14:creationId xmlns:p14="http://schemas.microsoft.com/office/powerpoint/2010/main" val="2033303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bright="70000" contrast="-70000"/>
            <a:extLst>
              <a:ext uri="{BEBA8EAE-BF5A-486C-A8C5-ECC9F3942E4B}">
                <a14:imgProps xmlns:a14="http://schemas.microsoft.com/office/drawing/2010/main">
                  <a14:imgLayer r:embed="rId12">
                    <a14:imgEffect>
                      <a14:colorTemperature colorTemp="2979"/>
                    </a14:imgEffect>
                    <a14:imgEffect>
                      <a14:saturation sat="2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762000" y="6172200"/>
            <a:ext cx="792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70104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37" r:id="rId1"/>
    <p:sldLayoutId id="2147483719" r:id="rId2"/>
    <p:sldLayoutId id="2147483721" r:id="rId3"/>
    <p:sldLayoutId id="2147483723" r:id="rId4"/>
    <p:sldLayoutId id="2147483739" r:id="rId5"/>
    <p:sldLayoutId id="2147483716" r:id="rId6"/>
    <p:sldLayoutId id="2147483724" r:id="rId7"/>
    <p:sldLayoutId id="2147483725" r:id="rId8"/>
    <p:sldLayoutId id="2147483717" r:id="rId9"/>
  </p:sldLayoutIdLst>
  <p:timing>
    <p:tnLst>
      <p:par>
        <p:cTn id="1" dur="indefinite" restart="never" nodeType="tmRoot"/>
      </p:par>
    </p:tnLst>
  </p:timing>
  <p:hf hdr="0" dt="0"/>
  <p:txStyles>
    <p:titleStyle>
      <a:lvl1pPr algn="ctr" rtl="0" eaLnBrk="0" fontAlgn="base" hangingPunct="0">
        <a:spcBef>
          <a:spcPct val="0"/>
        </a:spcBef>
        <a:spcAft>
          <a:spcPct val="0"/>
        </a:spcAft>
        <a:defRPr sz="3600" kern="1200">
          <a:solidFill>
            <a:srgbClr val="25408F"/>
          </a:solidFill>
          <a:latin typeface="+mj-lt"/>
          <a:ea typeface="+mj-ea"/>
          <a:cs typeface="Arial" pitchFamily="34" charset="0"/>
        </a:defRPr>
      </a:lvl1pPr>
      <a:lvl2pPr algn="ctr" rtl="0" eaLnBrk="0" fontAlgn="base" hangingPunct="0">
        <a:spcBef>
          <a:spcPct val="0"/>
        </a:spcBef>
        <a:spcAft>
          <a:spcPct val="0"/>
        </a:spcAft>
        <a:defRPr sz="4400">
          <a:solidFill>
            <a:srgbClr val="C00000"/>
          </a:solidFill>
          <a:latin typeface="Arial" charset="0"/>
          <a:cs typeface="Arial" charset="0"/>
        </a:defRPr>
      </a:lvl2pPr>
      <a:lvl3pPr algn="ctr" rtl="0" eaLnBrk="0" fontAlgn="base" hangingPunct="0">
        <a:spcBef>
          <a:spcPct val="0"/>
        </a:spcBef>
        <a:spcAft>
          <a:spcPct val="0"/>
        </a:spcAft>
        <a:defRPr sz="4400">
          <a:solidFill>
            <a:srgbClr val="C00000"/>
          </a:solidFill>
          <a:latin typeface="Arial" charset="0"/>
          <a:cs typeface="Arial" charset="0"/>
        </a:defRPr>
      </a:lvl3pPr>
      <a:lvl4pPr algn="ctr" rtl="0" eaLnBrk="0" fontAlgn="base" hangingPunct="0">
        <a:spcBef>
          <a:spcPct val="0"/>
        </a:spcBef>
        <a:spcAft>
          <a:spcPct val="0"/>
        </a:spcAft>
        <a:defRPr sz="4400">
          <a:solidFill>
            <a:srgbClr val="C00000"/>
          </a:solidFill>
          <a:latin typeface="Arial" charset="0"/>
          <a:cs typeface="Arial" charset="0"/>
        </a:defRPr>
      </a:lvl4pPr>
      <a:lvl5pPr algn="ctr" rtl="0" eaLnBrk="0" fontAlgn="base" hangingPunct="0">
        <a:spcBef>
          <a:spcPct val="0"/>
        </a:spcBef>
        <a:spcAft>
          <a:spcPct val="0"/>
        </a:spcAft>
        <a:defRPr sz="4400">
          <a:solidFill>
            <a:srgbClr val="C00000"/>
          </a:solidFill>
          <a:latin typeface="Arial" charset="0"/>
          <a:cs typeface="Arial" charset="0"/>
        </a:defRPr>
      </a:lvl5pPr>
      <a:lvl6pPr marL="457200" algn="ctr" rtl="0" fontAlgn="base">
        <a:spcBef>
          <a:spcPct val="0"/>
        </a:spcBef>
        <a:spcAft>
          <a:spcPct val="0"/>
        </a:spcAft>
        <a:defRPr sz="4400">
          <a:solidFill>
            <a:srgbClr val="C00000"/>
          </a:solidFill>
          <a:latin typeface="Arial" charset="0"/>
          <a:cs typeface="Arial" charset="0"/>
        </a:defRPr>
      </a:lvl6pPr>
      <a:lvl7pPr marL="914400" algn="ctr" rtl="0" fontAlgn="base">
        <a:spcBef>
          <a:spcPct val="0"/>
        </a:spcBef>
        <a:spcAft>
          <a:spcPct val="0"/>
        </a:spcAft>
        <a:defRPr sz="4400">
          <a:solidFill>
            <a:srgbClr val="C00000"/>
          </a:solidFill>
          <a:latin typeface="Arial" charset="0"/>
          <a:cs typeface="Arial" charset="0"/>
        </a:defRPr>
      </a:lvl7pPr>
      <a:lvl8pPr marL="1371600" algn="ctr" rtl="0" fontAlgn="base">
        <a:spcBef>
          <a:spcPct val="0"/>
        </a:spcBef>
        <a:spcAft>
          <a:spcPct val="0"/>
        </a:spcAft>
        <a:defRPr sz="4400">
          <a:solidFill>
            <a:srgbClr val="C00000"/>
          </a:solidFill>
          <a:latin typeface="Arial" charset="0"/>
          <a:cs typeface="Arial" charset="0"/>
        </a:defRPr>
      </a:lvl8pPr>
      <a:lvl9pPr marL="1828800" algn="ctr" rtl="0" fontAlgn="base">
        <a:spcBef>
          <a:spcPct val="0"/>
        </a:spcBef>
        <a:spcAft>
          <a:spcPct val="0"/>
        </a:spcAft>
        <a:defRPr sz="4400">
          <a:solidFill>
            <a:srgbClr val="C00000"/>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000" kern="1200">
          <a:solidFill>
            <a:srgbClr val="25408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600" kern="1200">
          <a:solidFill>
            <a:srgbClr val="25408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oeps.wv.gov/hiv-aids/Pages/default.asp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drugabuse.gov/drugs-abuse/opioids/opioid-summaries-by-state/west-virginia-opioid-summar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amhsa.gov/data/sites/default/files/report_2686/ShortReport-2686.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ckidd@hsc.wvu.edu"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www.pamaaetc.org/" TargetMode="External"/><Relationship Id="rId4" Type="http://schemas.openxmlformats.org/officeDocument/2006/relationships/hyperlink" Target="mailto:maaetc@pitt.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1"/>
            <a:ext cx="7772400" cy="2457450"/>
          </a:xfrm>
        </p:spPr>
        <p:txBody>
          <a:bodyPr>
            <a:normAutofit/>
          </a:bodyPr>
          <a:lstStyle/>
          <a:p>
            <a:r>
              <a:rPr lang="en-US" dirty="0">
                <a:solidFill>
                  <a:srgbClr val="25408F"/>
                </a:solidFill>
              </a:rPr>
              <a:t>The Link Connecting HIV Infection and Injection Drug Use (IDU)</a:t>
            </a:r>
            <a:r>
              <a:rPr lang="en-US" dirty="0" smtClean="0">
                <a:solidFill>
                  <a:srgbClr val="25408F"/>
                </a:solidFill>
              </a:rPr>
              <a:t/>
            </a:r>
            <a:br>
              <a:rPr lang="en-US" dirty="0" smtClean="0">
                <a:solidFill>
                  <a:srgbClr val="25408F"/>
                </a:solidFill>
              </a:rPr>
            </a:br>
            <a:r>
              <a:rPr lang="en-US" sz="3200" dirty="0" smtClean="0"/>
              <a:t>Bluefield State College</a:t>
            </a:r>
            <a:br>
              <a:rPr lang="en-US" sz="3200" dirty="0" smtClean="0"/>
            </a:br>
            <a:r>
              <a:rPr lang="en-US" sz="3200" dirty="0" smtClean="0"/>
              <a:t>August 18, 2020</a:t>
            </a:r>
            <a:r>
              <a:rPr lang="en-US" dirty="0" smtClean="0"/>
              <a:t>	</a:t>
            </a:r>
            <a:endParaRPr lang="en-US" dirty="0"/>
          </a:p>
        </p:txBody>
      </p:sp>
      <p:sp>
        <p:nvSpPr>
          <p:cNvPr id="3" name="Subtitle 2"/>
          <p:cNvSpPr>
            <a:spLocks noGrp="1"/>
          </p:cNvSpPr>
          <p:nvPr>
            <p:ph type="subTitle" idx="1"/>
          </p:nvPr>
        </p:nvSpPr>
        <p:spPr/>
        <p:txBody>
          <a:bodyPr/>
          <a:lstStyle/>
          <a:p>
            <a:r>
              <a:rPr lang="en-US" dirty="0" smtClean="0"/>
              <a:t>Carolyn Kidd RN ACRN</a:t>
            </a:r>
          </a:p>
          <a:p>
            <a:r>
              <a:rPr lang="en-US" dirty="0" smtClean="0"/>
              <a:t>Clinical Nurse Educator</a:t>
            </a:r>
          </a:p>
          <a:p>
            <a:r>
              <a:rPr lang="en-US" dirty="0" err="1" smtClean="0"/>
              <a:t>MidAtlantic</a:t>
            </a:r>
            <a:r>
              <a:rPr lang="en-US" dirty="0" smtClean="0"/>
              <a:t> AETC</a:t>
            </a:r>
            <a:endParaRPr lang="en-US" dirty="0"/>
          </a:p>
        </p:txBody>
      </p:sp>
      <p:sp>
        <p:nvSpPr>
          <p:cNvPr id="5" name="Slide Number Placeholder 4"/>
          <p:cNvSpPr>
            <a:spLocks noGrp="1"/>
          </p:cNvSpPr>
          <p:nvPr>
            <p:ph type="sldNum" sz="quarter" idx="12"/>
          </p:nvPr>
        </p:nvSpPr>
        <p:spPr/>
        <p:txBody>
          <a:bodyPr/>
          <a:lstStyle/>
          <a:p>
            <a:pPr>
              <a:defRPr/>
            </a:pPr>
            <a:fld id="{0F07559F-B460-4081-B504-D9BAE62CBC3B}" type="slidenum">
              <a:rPr lang="en-US" smtClean="0"/>
              <a:pPr>
                <a:defRPr/>
              </a:pPr>
              <a:t>1</a:t>
            </a:fld>
            <a:endParaRPr lang="en-US"/>
          </a:p>
        </p:txBody>
      </p:sp>
    </p:spTree>
    <p:extLst>
      <p:ext uri="{BB962C8B-B14F-4D97-AF65-F5344CB8AC3E}">
        <p14:creationId xmlns:p14="http://schemas.microsoft.com/office/powerpoint/2010/main" val="1281054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chemeClr val="tx1"/>
                </a:solidFill>
              </a:rPr>
              <a:t>Community Outbreak Of HIV Infection Linked to Injection Drug Use: Austin, Scott County Indiana 2015</a:t>
            </a:r>
            <a:endParaRPr lang="en-US" dirty="0">
              <a:solidFill>
                <a:schemeClr val="tx1"/>
              </a:solidFill>
            </a:endParaRPr>
          </a:p>
        </p:txBody>
      </p:sp>
      <p:sp>
        <p:nvSpPr>
          <p:cNvPr id="3" name="Content Placeholder 2"/>
          <p:cNvSpPr>
            <a:spLocks noGrp="1"/>
          </p:cNvSpPr>
          <p:nvPr>
            <p:ph idx="1"/>
          </p:nvPr>
        </p:nvSpPr>
        <p:spPr/>
        <p:txBody>
          <a:bodyPr>
            <a:normAutofit fontScale="92500" lnSpcReduction="20000"/>
          </a:bodyPr>
          <a:lstStyle/>
          <a:p>
            <a:r>
              <a:rPr lang="en-US" dirty="0" smtClean="0"/>
              <a:t>ISDH launched a comprehensive response, worked with:</a:t>
            </a:r>
          </a:p>
          <a:p>
            <a:pPr lvl="1"/>
            <a:r>
              <a:rPr lang="en-US" dirty="0" smtClean="0"/>
              <a:t>Local health provider</a:t>
            </a:r>
          </a:p>
          <a:p>
            <a:pPr lvl="1"/>
            <a:r>
              <a:rPr lang="en-US" dirty="0" smtClean="0"/>
              <a:t>Local health officials</a:t>
            </a:r>
          </a:p>
          <a:p>
            <a:pPr lvl="1"/>
            <a:r>
              <a:rPr lang="en-US" dirty="0" smtClean="0"/>
              <a:t>Law enforcement</a:t>
            </a:r>
          </a:p>
          <a:p>
            <a:pPr lvl="1"/>
            <a:r>
              <a:rPr lang="en-US" dirty="0" smtClean="0"/>
              <a:t>Community partners and regional health providers</a:t>
            </a:r>
          </a:p>
          <a:p>
            <a:pPr lvl="1"/>
            <a:r>
              <a:rPr lang="en-US" dirty="0" smtClean="0"/>
              <a:t>CDC</a:t>
            </a:r>
          </a:p>
          <a:p>
            <a:r>
              <a:rPr lang="en-US" dirty="0" smtClean="0"/>
              <a:t>Public health emergency declared by executive order March 26, 2015</a:t>
            </a:r>
          </a:p>
          <a:p>
            <a:r>
              <a:rPr lang="en-US" dirty="0" smtClean="0"/>
              <a:t>Response included:</a:t>
            </a:r>
          </a:p>
          <a:p>
            <a:pPr lvl="1"/>
            <a:r>
              <a:rPr lang="en-US" dirty="0" smtClean="0"/>
              <a:t>Short-term authorization of syringe exchange</a:t>
            </a:r>
          </a:p>
          <a:p>
            <a:pPr lvl="1"/>
            <a:r>
              <a:rPr lang="en-US" dirty="0" smtClean="0"/>
              <a:t>Public health campaign</a:t>
            </a:r>
          </a:p>
          <a:p>
            <a:pPr lvl="1"/>
            <a:r>
              <a:rPr lang="en-US" dirty="0" smtClean="0"/>
              <a:t>Incident command center</a:t>
            </a:r>
          </a:p>
          <a:p>
            <a:pPr lvl="1"/>
            <a:r>
              <a:rPr lang="en-US" dirty="0" smtClean="0"/>
              <a:t>Support for comprehensive medical care including HIV/HCV care and treatment, substance abuse counseling and treatment</a:t>
            </a:r>
          </a:p>
          <a:p>
            <a:pPr lvl="1"/>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pPr lvl="0">
              <a:defRPr/>
            </a:pPr>
            <a:r>
              <a:rPr lang="en-US" dirty="0">
                <a:solidFill>
                  <a:schemeClr val="tx1"/>
                </a:solidFill>
              </a:rPr>
              <a:t>https://</a:t>
            </a:r>
            <a:r>
              <a:rPr lang="en-US" dirty="0" smtClean="0">
                <a:solidFill>
                  <a:schemeClr val="tx1"/>
                </a:solidFill>
              </a:rPr>
              <a:t>www.cdc.gov/mmWr/preview/mmwrhtml/mm6416a4.htm</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10</a:t>
            </a:fld>
            <a:endParaRPr lang="en-US">
              <a:solidFill>
                <a:prstClr val="black">
                  <a:tint val="75000"/>
                </a:prstClr>
              </a:solidFill>
            </a:endParaRPr>
          </a:p>
        </p:txBody>
      </p:sp>
    </p:spTree>
    <p:extLst>
      <p:ext uri="{BB962C8B-B14F-4D97-AF65-F5344CB8AC3E}">
        <p14:creationId xmlns:p14="http://schemas.microsoft.com/office/powerpoint/2010/main" val="159426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Top 220 Counties at Risk for an HIV Outbreak</a:t>
            </a:r>
          </a:p>
        </p:txBody>
      </p:sp>
      <p:pic>
        <p:nvPicPr>
          <p:cNvPr id="8" name="Content Placeholder 7"/>
          <p:cNvPicPr>
            <a:picLocks noGrp="1" noChangeAspect="1"/>
          </p:cNvPicPr>
          <p:nvPr>
            <p:ph sz="half" idx="1"/>
          </p:nvPr>
        </p:nvPicPr>
        <p:blipFill>
          <a:blip r:embed="rId2"/>
          <a:stretch>
            <a:fillRect/>
          </a:stretch>
        </p:blipFill>
        <p:spPr>
          <a:xfrm>
            <a:off x="457200" y="2619544"/>
            <a:ext cx="2508422" cy="2270183"/>
          </a:xfrm>
          <a:prstGeom prst="rect">
            <a:avLst/>
          </a:prstGeom>
        </p:spPr>
      </p:pic>
      <p:pic>
        <p:nvPicPr>
          <p:cNvPr id="7" name="Content Placeholder 6"/>
          <p:cNvPicPr>
            <a:picLocks noGrp="1" noChangeAspect="1"/>
          </p:cNvPicPr>
          <p:nvPr>
            <p:ph sz="half" idx="2"/>
          </p:nvPr>
        </p:nvPicPr>
        <p:blipFill>
          <a:blip r:embed="rId3"/>
          <a:stretch>
            <a:fillRect/>
          </a:stretch>
        </p:blipFill>
        <p:spPr>
          <a:xfrm>
            <a:off x="3305433" y="1920478"/>
            <a:ext cx="5381368" cy="2970014"/>
          </a:xfrm>
          <a:prstGeom prst="rect">
            <a:avLst/>
          </a:prstGeom>
        </p:spPr>
      </p:pic>
      <p:sp>
        <p:nvSpPr>
          <p:cNvPr id="5" name="Footer Placeholder 4"/>
          <p:cNvSpPr>
            <a:spLocks noGrp="1"/>
          </p:cNvSpPr>
          <p:nvPr>
            <p:ph type="ftr" sz="quarter" idx="11"/>
          </p:nvPr>
        </p:nvSpPr>
        <p:spPr/>
        <p:txBody>
          <a:bodyPr/>
          <a:lstStyle/>
          <a:p>
            <a:pPr>
              <a:defRPr/>
            </a:pPr>
            <a:r>
              <a:rPr lang="en-US" dirty="0">
                <a:solidFill>
                  <a:prstClr val="black">
                    <a:tint val="75000"/>
                  </a:prstClr>
                </a:solidFill>
              </a:rPr>
              <a:t>http://wdrb.images.worldnow.com/images/9663830_G.jpg</a:t>
            </a:r>
          </a:p>
        </p:txBody>
      </p:sp>
      <p:sp>
        <p:nvSpPr>
          <p:cNvPr id="6" name="Slide Number Placeholder 5"/>
          <p:cNvSpPr>
            <a:spLocks noGrp="1"/>
          </p:cNvSpPr>
          <p:nvPr>
            <p:ph type="sldNum" sz="quarter" idx="12"/>
          </p:nvPr>
        </p:nvSpPr>
        <p:spPr/>
        <p:txBody>
          <a:bodyPr/>
          <a:lstStyle/>
          <a:p>
            <a:pPr>
              <a:defRPr/>
            </a:pPr>
            <a:fld id="{DEF5B0F6-9F81-44C9-AEB5-8F2734776804}" type="slidenum">
              <a:rPr lang="en-US" smtClean="0">
                <a:solidFill>
                  <a:prstClr val="black">
                    <a:tint val="75000"/>
                  </a:prstClr>
                </a:solidFill>
              </a:rPr>
              <a:pPr>
                <a:defRPr/>
              </a:pPr>
              <a:t>11</a:t>
            </a:fld>
            <a:endParaRPr lang="en-US">
              <a:solidFill>
                <a:prstClr val="black">
                  <a:tint val="75000"/>
                </a:prstClr>
              </a:solidFill>
            </a:endParaRPr>
          </a:p>
        </p:txBody>
      </p:sp>
    </p:spTree>
    <p:extLst>
      <p:ext uri="{BB962C8B-B14F-4D97-AF65-F5344CB8AC3E}">
        <p14:creationId xmlns:p14="http://schemas.microsoft.com/office/powerpoint/2010/main" val="2907475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42902"/>
          </a:xfrm>
        </p:spPr>
        <p:txBody>
          <a:bodyPr>
            <a:normAutofit/>
          </a:bodyPr>
          <a:lstStyle/>
          <a:p>
            <a:r>
              <a:rPr lang="en-US" dirty="0" smtClean="0">
                <a:solidFill>
                  <a:schemeClr val="tx1"/>
                </a:solidFill>
              </a:rPr>
              <a:t>West Virginia </a:t>
            </a:r>
            <a:r>
              <a:rPr lang="en-US" dirty="0" err="1" smtClean="0">
                <a:solidFill>
                  <a:schemeClr val="tx1"/>
                </a:solidFill>
              </a:rPr>
              <a:t>comparables</a:t>
            </a:r>
            <a:endParaRPr lang="en-US" dirty="0">
              <a:solidFill>
                <a:schemeClr val="tx1"/>
              </a:solidFill>
            </a:endParaRPr>
          </a:p>
        </p:txBody>
      </p:sp>
      <p:sp>
        <p:nvSpPr>
          <p:cNvPr id="3" name="Content Placeholder 2"/>
          <p:cNvSpPr>
            <a:spLocks noGrp="1"/>
          </p:cNvSpPr>
          <p:nvPr>
            <p:ph idx="1"/>
          </p:nvPr>
        </p:nvSpPr>
        <p:spPr>
          <a:xfrm>
            <a:off x="457200" y="1642902"/>
            <a:ext cx="8229600" cy="4757898"/>
          </a:xfrm>
        </p:spPr>
        <p:txBody>
          <a:bodyPr>
            <a:normAutofit fontScale="25000" lnSpcReduction="20000"/>
          </a:bodyPr>
          <a:lstStyle/>
          <a:p>
            <a:pPr marL="0" indent="0">
              <a:buNone/>
            </a:pPr>
            <a:r>
              <a:rPr lang="en-US" sz="8400" dirty="0"/>
              <a:t>Strikingly similar disparities:</a:t>
            </a:r>
          </a:p>
          <a:p>
            <a:pPr marL="0" indent="0">
              <a:buNone/>
            </a:pPr>
            <a:r>
              <a:rPr lang="en-US" sz="3300" dirty="0"/>
              <a:t>	</a:t>
            </a:r>
            <a:r>
              <a:rPr lang="en-US" sz="8000" dirty="0"/>
              <a:t>1. Unemployment 4.6-9.8% in our southern coalfields</a:t>
            </a:r>
          </a:p>
          <a:p>
            <a:pPr marL="0" indent="0">
              <a:buNone/>
            </a:pPr>
            <a:r>
              <a:rPr lang="en-US" sz="8000" dirty="0"/>
              <a:t>	2. According to Economic Research Service, average </a:t>
            </a:r>
            <a:r>
              <a:rPr lang="en-US" sz="8000" dirty="0" smtClean="0"/>
              <a:t>per-	    capita income 2014 was </a:t>
            </a:r>
            <a:r>
              <a:rPr lang="en-US" sz="8000" dirty="0"/>
              <a:t>$36,132  (US - $46,049)</a:t>
            </a:r>
          </a:p>
          <a:p>
            <a:pPr marL="0" indent="0">
              <a:buNone/>
            </a:pPr>
            <a:r>
              <a:rPr lang="en-US" sz="8000" dirty="0"/>
              <a:t>	    	</a:t>
            </a:r>
            <a:r>
              <a:rPr lang="en-US" sz="7200" dirty="0"/>
              <a:t>Rural per-capita income $33,164 </a:t>
            </a:r>
          </a:p>
          <a:p>
            <a:pPr marL="0" indent="0">
              <a:buNone/>
            </a:pPr>
            <a:r>
              <a:rPr lang="en-US" sz="8000" dirty="0"/>
              <a:t>	3. Estimates from 2010-2014 American Community Survey </a:t>
            </a:r>
            <a:r>
              <a:rPr lang="en-US" sz="8000" dirty="0" smtClean="0"/>
              <a:t>	    (ACS</a:t>
            </a:r>
            <a:r>
              <a:rPr lang="en-US" sz="8000" dirty="0"/>
              <a:t>)</a:t>
            </a:r>
            <a:r>
              <a:rPr lang="en-US" sz="8000" dirty="0" smtClean="0"/>
              <a:t> data </a:t>
            </a:r>
            <a:r>
              <a:rPr lang="en-US" sz="8000" dirty="0"/>
              <a:t>indicate </a:t>
            </a:r>
            <a:r>
              <a:rPr lang="en-US" sz="8000" dirty="0" smtClean="0"/>
              <a:t>a poverty </a:t>
            </a:r>
            <a:r>
              <a:rPr lang="en-US" sz="8000" dirty="0"/>
              <a:t>rate of:</a:t>
            </a:r>
          </a:p>
          <a:p>
            <a:pPr marL="0" indent="0">
              <a:buNone/>
            </a:pPr>
            <a:r>
              <a:rPr lang="en-US" sz="8000" dirty="0"/>
              <a:t>		</a:t>
            </a:r>
            <a:r>
              <a:rPr lang="en-US" sz="7200" dirty="0"/>
              <a:t>Rural WV: 19.4% vs rural US: 18.2% </a:t>
            </a:r>
          </a:p>
          <a:p>
            <a:pPr marL="0" indent="0">
              <a:buNone/>
            </a:pPr>
            <a:r>
              <a:rPr lang="en-US" sz="7200" dirty="0"/>
              <a:t>		Urban WV: 17.3% vs US:  15.6%</a:t>
            </a:r>
          </a:p>
          <a:p>
            <a:pPr marL="0" indent="0">
              <a:buNone/>
            </a:pPr>
            <a:r>
              <a:rPr lang="en-US" sz="8000" dirty="0"/>
              <a:t>	4. Education based on 2010-2014 ACS data:</a:t>
            </a:r>
          </a:p>
          <a:p>
            <a:pPr marL="0" indent="0">
              <a:buNone/>
            </a:pPr>
            <a:r>
              <a:rPr lang="en-US" sz="8000" dirty="0"/>
              <a:t>		Those not completing high school in rural areas:</a:t>
            </a:r>
          </a:p>
          <a:p>
            <a:pPr marL="0" indent="0">
              <a:buNone/>
            </a:pPr>
            <a:r>
              <a:rPr lang="en-US" sz="8000" dirty="0"/>
              <a:t>			</a:t>
            </a:r>
            <a:r>
              <a:rPr lang="en-US" sz="7200" dirty="0"/>
              <a:t>18.2% of WV’s rural pop. vs 15.7% of US’s </a:t>
            </a:r>
            <a:r>
              <a:rPr lang="en-US" sz="7200" dirty="0" smtClean="0"/>
              <a:t>			 	 rural </a:t>
            </a:r>
            <a:r>
              <a:rPr lang="en-US" sz="7200" dirty="0"/>
              <a:t>pop.</a:t>
            </a:r>
          </a:p>
          <a:p>
            <a:pPr marL="0" indent="0">
              <a:buNone/>
            </a:pPr>
            <a:r>
              <a:rPr lang="en-US" sz="8000" dirty="0"/>
              <a:t>		</a:t>
            </a:r>
            <a:r>
              <a:rPr lang="en-US" sz="7200" dirty="0"/>
              <a:t>WV trailed every other state, with &lt; 20% of state adults </a:t>
            </a:r>
            <a:r>
              <a:rPr lang="en-US" sz="7200" dirty="0" smtClean="0"/>
              <a:t>		 reporting </a:t>
            </a:r>
            <a:r>
              <a:rPr lang="en-US" sz="7200" dirty="0"/>
              <a:t>at least </a:t>
            </a:r>
            <a:r>
              <a:rPr lang="en-US" sz="7200" dirty="0" smtClean="0"/>
              <a:t>a </a:t>
            </a:r>
            <a:r>
              <a:rPr lang="en-US" sz="7200" dirty="0"/>
              <a:t>college </a:t>
            </a:r>
            <a:r>
              <a:rPr lang="en-US" sz="7200" dirty="0" smtClean="0"/>
              <a:t>degree</a:t>
            </a:r>
            <a:endParaRPr lang="en-US" sz="7200" dirty="0"/>
          </a:p>
          <a:p>
            <a:pPr marL="0" indent="0">
              <a:buNone/>
            </a:pPr>
            <a:r>
              <a:rPr lang="en-US" sz="8000" dirty="0"/>
              <a:t>	5. Uninsured 9%</a:t>
            </a:r>
          </a:p>
          <a:p>
            <a:pPr marL="0" indent="0">
              <a:buNone/>
            </a:pPr>
            <a:endParaRPr lang="en-US" sz="3300" dirty="0"/>
          </a:p>
          <a:p>
            <a:pPr marL="0" indent="0">
              <a:buNone/>
            </a:pPr>
            <a:r>
              <a:rPr lang="en-US" sz="3300" dirty="0"/>
              <a:t>		</a:t>
            </a:r>
          </a:p>
          <a:p>
            <a:pPr marL="0" indent="0">
              <a:buNone/>
            </a:pPr>
            <a:endParaRPr lang="en-US" sz="3300"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a:t>	</a:t>
            </a: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a:t>	</a:t>
            </a:r>
            <a:endParaRPr lang="en-US" dirty="0" smtClean="0"/>
          </a:p>
          <a:p>
            <a:pPr marL="0" indent="0">
              <a:buNone/>
            </a:pPr>
            <a:r>
              <a:rPr lang="en-US" dirty="0" smtClean="0"/>
              <a:t>	</a:t>
            </a:r>
            <a:endParaRPr lang="en-US" dirty="0"/>
          </a:p>
        </p:txBody>
      </p:sp>
      <p:sp>
        <p:nvSpPr>
          <p:cNvPr id="4" name="Footer Placeholder 3"/>
          <p:cNvSpPr>
            <a:spLocks noGrp="1"/>
          </p:cNvSpPr>
          <p:nvPr>
            <p:ph type="ftr" sz="quarter" idx="11"/>
          </p:nvPr>
        </p:nvSpPr>
        <p:spPr>
          <a:xfrm>
            <a:off x="762000" y="6477000"/>
            <a:ext cx="7924800" cy="152400"/>
          </a:xfrm>
        </p:spPr>
        <p:txBody>
          <a:bodyPr/>
          <a:lstStyle/>
          <a:p>
            <a:pPr>
              <a:defRPr/>
            </a:pPr>
            <a:r>
              <a:rPr lang="en-US" dirty="0">
                <a:solidFill>
                  <a:schemeClr val="tx1"/>
                </a:solidFill>
              </a:rPr>
              <a:t>https://www.census.gov/data/tables/time-series/demo/income-poverty/cps-pov/pov-01.html</a:t>
            </a: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12</a:t>
            </a:fld>
            <a:endParaRPr lang="en-US">
              <a:solidFill>
                <a:prstClr val="black">
                  <a:tint val="75000"/>
                </a:prstClr>
              </a:solidFill>
            </a:endParaRPr>
          </a:p>
        </p:txBody>
      </p:sp>
    </p:spTree>
    <p:extLst>
      <p:ext uri="{BB962C8B-B14F-4D97-AF65-F5344CB8AC3E}">
        <p14:creationId xmlns:p14="http://schemas.microsoft.com/office/powerpoint/2010/main" val="700923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HIV Outbreak Cabell County WV 2019</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dirty="0"/>
              <a:t>Since January 2018, Cabell County has experienced an increase in the number of HIV cases, primarily among people who inject drugs. </a:t>
            </a:r>
            <a:endParaRPr lang="en-US" dirty="0" smtClean="0"/>
          </a:p>
          <a:p>
            <a:r>
              <a:rPr lang="en-US" dirty="0" smtClean="0"/>
              <a:t>Current case count in Cabell County: 93</a:t>
            </a:r>
          </a:p>
          <a:p>
            <a:r>
              <a:rPr lang="en-US" dirty="0" smtClean="0"/>
              <a:t>Current total linked case count </a:t>
            </a:r>
            <a:r>
              <a:rPr lang="en-US" b="1" dirty="0"/>
              <a:t>as of July 15, </a:t>
            </a:r>
            <a:r>
              <a:rPr lang="en-US" b="1" dirty="0" smtClean="0"/>
              <a:t>2020: </a:t>
            </a:r>
            <a:r>
              <a:rPr lang="en-US" dirty="0" smtClean="0"/>
              <a:t>168</a:t>
            </a:r>
          </a:p>
          <a:p>
            <a:pPr lvl="1"/>
            <a:r>
              <a:rPr lang="en-US" dirty="0" smtClean="0"/>
              <a:t>19 counties</a:t>
            </a:r>
          </a:p>
          <a:p>
            <a:r>
              <a:rPr lang="en-US" b="1" dirty="0"/>
              <a:t>Data will be updated bi-weekly on Mondays</a:t>
            </a:r>
            <a:r>
              <a:rPr lang="en-US" dirty="0" smtClean="0"/>
              <a:t>: </a:t>
            </a:r>
            <a:r>
              <a:rPr lang="en-US" dirty="0">
                <a:hlinkClick r:id="rId2"/>
              </a:rPr>
              <a:t>https://</a:t>
            </a:r>
            <a:r>
              <a:rPr lang="en-US" dirty="0" smtClean="0">
                <a:hlinkClick r:id="rId2"/>
              </a:rPr>
              <a:t>oeps.wv.gov/hiv-aids/Pages/default.aspx</a:t>
            </a:r>
            <a:endParaRPr lang="en-US" dirty="0" smtClean="0"/>
          </a:p>
          <a:p>
            <a:endParaRPr lang="en-US" dirty="0" smtClean="0"/>
          </a:p>
          <a:p>
            <a:endParaRPr lang="en-US" dirty="0"/>
          </a:p>
          <a:p>
            <a:endParaRPr lang="en-US" dirty="0"/>
          </a:p>
        </p:txBody>
      </p:sp>
      <p:sp>
        <p:nvSpPr>
          <p:cNvPr id="4" name="Footer Placeholder 3"/>
          <p:cNvSpPr>
            <a:spLocks noGrp="1"/>
          </p:cNvSpPr>
          <p:nvPr>
            <p:ph type="ftr" sz="quarter" idx="11"/>
          </p:nvPr>
        </p:nvSpPr>
        <p:spPr>
          <a:xfrm>
            <a:off x="762000" y="5943600"/>
            <a:ext cx="7924800" cy="593725"/>
          </a:xfrm>
        </p:spPr>
        <p:txBody>
          <a:bodyPr/>
          <a:lstStyle/>
          <a:p>
            <a:pPr>
              <a:defRPr/>
            </a:pPr>
            <a:r>
              <a:rPr lang="en-US" dirty="0">
                <a:solidFill>
                  <a:prstClr val="black">
                    <a:tint val="75000"/>
                  </a:prstClr>
                </a:solidFill>
                <a:hlinkClick r:id="rId2"/>
              </a:rPr>
              <a:t>https://</a:t>
            </a:r>
            <a:r>
              <a:rPr lang="en-US" dirty="0" smtClean="0">
                <a:solidFill>
                  <a:prstClr val="black">
                    <a:tint val="75000"/>
                  </a:prstClr>
                </a:solidFill>
                <a:hlinkClick r:id="rId2"/>
              </a:rPr>
              <a:t>oeps.wv.gov/hiv-aids/Pages/default.aspx</a:t>
            </a:r>
            <a:r>
              <a:rPr lang="en-US" dirty="0" smtClean="0">
                <a:solidFill>
                  <a:prstClr val="black">
                    <a:tint val="75000"/>
                  </a:prstClr>
                </a:solidFill>
              </a:rPr>
              <a:t>. Accessed August </a:t>
            </a:r>
            <a:r>
              <a:rPr lang="en-US" dirty="0">
                <a:solidFill>
                  <a:prstClr val="black">
                    <a:tint val="75000"/>
                  </a:prstClr>
                </a:solidFill>
              </a:rPr>
              <a:t>3</a:t>
            </a:r>
            <a:r>
              <a:rPr lang="en-US" dirty="0" smtClean="0">
                <a:solidFill>
                  <a:prstClr val="black">
                    <a:tint val="75000"/>
                  </a:prstClr>
                </a:solidFill>
              </a:rPr>
              <a:t>, 2020</a:t>
            </a:r>
          </a:p>
          <a:p>
            <a:pPr>
              <a:defRPr/>
            </a:pPr>
            <a:r>
              <a:rPr lang="en-US" dirty="0">
                <a:solidFill>
                  <a:prstClr val="black">
                    <a:tint val="75000"/>
                  </a:prstClr>
                </a:solidFill>
              </a:rPr>
              <a:t>https://www.herald-dispatch.com/news/cabell-hiv-cluster-growing-at-consistent-rate/article_af1d1812-b90d-56bf-be73-7a48f286b473.html</a:t>
            </a: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13</a:t>
            </a:fld>
            <a:endParaRPr lang="en-US">
              <a:solidFill>
                <a:prstClr val="black">
                  <a:tint val="75000"/>
                </a:prstClr>
              </a:solidFill>
            </a:endParaRPr>
          </a:p>
        </p:txBody>
      </p:sp>
    </p:spTree>
    <p:extLst>
      <p:ext uri="{BB962C8B-B14F-4D97-AF65-F5344CB8AC3E}">
        <p14:creationId xmlns:p14="http://schemas.microsoft.com/office/powerpoint/2010/main" val="3806000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Drug Overdose in WV</a:t>
            </a:r>
            <a:endParaRPr lang="en-US" dirty="0">
              <a:solidFill>
                <a:schemeClr val="tx1"/>
              </a:solidFill>
            </a:endParaRPr>
          </a:p>
        </p:txBody>
      </p:sp>
      <p:sp>
        <p:nvSpPr>
          <p:cNvPr id="3" name="Content Placeholder 2"/>
          <p:cNvSpPr>
            <a:spLocks noGrp="1"/>
          </p:cNvSpPr>
          <p:nvPr>
            <p:ph idx="1"/>
          </p:nvPr>
        </p:nvSpPr>
        <p:spPr/>
        <p:txBody>
          <a:bodyPr/>
          <a:lstStyle/>
          <a:p>
            <a:pPr>
              <a:buClr>
                <a:schemeClr val="bg1"/>
              </a:buClr>
            </a:pPr>
            <a:r>
              <a:rPr lang="en-US" dirty="0" smtClean="0"/>
              <a:t>WV = the </a:t>
            </a:r>
            <a:r>
              <a:rPr lang="en-US" dirty="0"/>
              <a:t>highest level of drug overdose-related deaths in the </a:t>
            </a:r>
            <a:r>
              <a:rPr lang="en-US" dirty="0" smtClean="0"/>
              <a:t>country: 2016</a:t>
            </a:r>
          </a:p>
          <a:p>
            <a:pPr>
              <a:buClr>
                <a:schemeClr val="bg1"/>
              </a:buClr>
            </a:pPr>
            <a:endParaRPr lang="en-US" sz="563" dirty="0"/>
          </a:p>
          <a:p>
            <a:pPr>
              <a:buClr>
                <a:schemeClr val="bg1"/>
              </a:buClr>
            </a:pPr>
            <a:r>
              <a:rPr lang="en-US" dirty="0" smtClean="0"/>
              <a:t>Most </a:t>
            </a:r>
            <a:r>
              <a:rPr lang="en-US" dirty="0"/>
              <a:t>deaths involving drugs </a:t>
            </a:r>
            <a:r>
              <a:rPr lang="en-US" dirty="0" smtClean="0"/>
              <a:t>are </a:t>
            </a:r>
            <a:r>
              <a:rPr lang="en-US" dirty="0"/>
              <a:t>linked to prescription opioid painkillers such as OxyContin and </a:t>
            </a:r>
            <a:r>
              <a:rPr lang="en-US" dirty="0" err="1"/>
              <a:t>Dilaudid</a:t>
            </a:r>
            <a:r>
              <a:rPr lang="en-US" dirty="0"/>
              <a:t>, or benzodiazepines such as Xanax and </a:t>
            </a:r>
            <a:r>
              <a:rPr lang="en-US" dirty="0" err="1" smtClean="0"/>
              <a:t>Klonopin</a:t>
            </a:r>
            <a:endParaRPr lang="en-US" dirty="0" smtClean="0"/>
          </a:p>
          <a:p>
            <a:pPr>
              <a:buClr>
                <a:schemeClr val="bg1"/>
              </a:buClr>
            </a:pPr>
            <a:r>
              <a:rPr lang="en-US" dirty="0" smtClean="0"/>
              <a:t>Addition of Fentanyl</a:t>
            </a:r>
          </a:p>
          <a:p>
            <a:pPr lvl="1">
              <a:buClr>
                <a:schemeClr val="bg1"/>
              </a:buClr>
            </a:pPr>
            <a:r>
              <a:rPr lang="en-US" dirty="0" smtClean="0"/>
              <a:t>Mostly shipped from China</a:t>
            </a:r>
          </a:p>
          <a:p>
            <a:pPr>
              <a:buClr>
                <a:schemeClr val="bg1"/>
              </a:buClr>
            </a:pPr>
            <a:endParaRPr lang="en-US" sz="563" dirty="0"/>
          </a:p>
          <a:p>
            <a:pPr>
              <a:buClr>
                <a:schemeClr val="bg1"/>
              </a:buClr>
            </a:pPr>
            <a:r>
              <a:rPr lang="en-US" dirty="0" smtClean="0"/>
              <a:t>Rural </a:t>
            </a:r>
            <a:r>
              <a:rPr lang="en-US" dirty="0"/>
              <a:t>areas such as </a:t>
            </a:r>
            <a:r>
              <a:rPr lang="en-US" dirty="0" smtClean="0"/>
              <a:t>WV show </a:t>
            </a:r>
            <a:r>
              <a:rPr lang="en-US" dirty="0"/>
              <a:t>the highest number of overdoses involving prescription </a:t>
            </a:r>
            <a:r>
              <a:rPr lang="en-US" dirty="0" smtClean="0"/>
              <a:t>opioids</a:t>
            </a:r>
            <a:endParaRPr lang="en-US" dirty="0"/>
          </a:p>
          <a:p>
            <a:pPr>
              <a:buClr>
                <a:schemeClr val="bg1"/>
              </a:buClr>
            </a:pPr>
            <a:endParaRPr lang="en-US" dirty="0"/>
          </a:p>
        </p:txBody>
      </p:sp>
      <p:sp>
        <p:nvSpPr>
          <p:cNvPr id="4" name="Footer Placeholder 3"/>
          <p:cNvSpPr>
            <a:spLocks noGrp="1"/>
          </p:cNvSpPr>
          <p:nvPr>
            <p:ph type="ftr" sz="quarter" idx="11"/>
          </p:nvPr>
        </p:nvSpPr>
        <p:spPr/>
        <p:txBody>
          <a:bodyPr/>
          <a:lstStyle/>
          <a:p>
            <a:pPr>
              <a:defRPr/>
            </a:pPr>
            <a:r>
              <a:rPr lang="en-US" dirty="0" smtClean="0">
                <a:solidFill>
                  <a:schemeClr val="tx1"/>
                </a:solidFill>
              </a:rPr>
              <a:t>http://drugabuse.com/featured/decade-of-drug-overdose</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594074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Drug Overdose Death Data WV</a:t>
            </a:r>
            <a:endParaRPr lang="en-US" dirty="0">
              <a:solidFill>
                <a:schemeClr val="tx1"/>
              </a:solidFill>
            </a:endParaRPr>
          </a:p>
        </p:txBody>
      </p:sp>
      <p:sp>
        <p:nvSpPr>
          <p:cNvPr id="3" name="Content Placeholder 2"/>
          <p:cNvSpPr>
            <a:spLocks noGrp="1"/>
          </p:cNvSpPr>
          <p:nvPr>
            <p:ph idx="1"/>
          </p:nvPr>
        </p:nvSpPr>
        <p:spPr/>
        <p:txBody>
          <a:bodyPr>
            <a:normAutofit fontScale="92500" lnSpcReduction="10000"/>
          </a:bodyPr>
          <a:lstStyle/>
          <a:p>
            <a:r>
              <a:rPr lang="en-US" dirty="0"/>
              <a:t>In 2015, the five states with the highest rates of death due to drug overdose were West Virginia (</a:t>
            </a:r>
            <a:r>
              <a:rPr lang="en-US" dirty="0" smtClean="0"/>
              <a:t>43.4 </a:t>
            </a:r>
            <a:r>
              <a:rPr lang="en-US" dirty="0"/>
              <a:t>per 100,000), New Hampshire (34.3 per 100,000), Kentucky (29.9 per 100,000), Ohio (29.9 per 100,000), and Rhode Island (28.2 per 100,000</a:t>
            </a:r>
            <a:r>
              <a:rPr lang="en-US" dirty="0" smtClean="0"/>
              <a:t>).</a:t>
            </a:r>
          </a:p>
          <a:p>
            <a:endParaRPr lang="en-US" dirty="0"/>
          </a:p>
          <a:p>
            <a:r>
              <a:rPr lang="en-US" dirty="0" smtClean="0"/>
              <a:t>2015-2016 overdose death increase in WV: 25.3%</a:t>
            </a:r>
          </a:p>
          <a:p>
            <a:pPr lvl="1"/>
            <a:r>
              <a:rPr lang="en-US" sz="2200" u="sng" dirty="0" smtClean="0"/>
              <a:t>Opioids are the main driver</a:t>
            </a:r>
          </a:p>
          <a:p>
            <a:endParaRPr lang="en-US" dirty="0"/>
          </a:p>
          <a:p>
            <a:r>
              <a:rPr lang="en-US" dirty="0" smtClean="0"/>
              <a:t>Number of opioid prescriptions per 100 people in WV, 2017: 81.3</a:t>
            </a:r>
          </a:p>
          <a:p>
            <a:pPr lvl="1"/>
            <a:r>
              <a:rPr lang="en-US" sz="2200" dirty="0"/>
              <a:t>average U.S. rate of 58.7 prescriptions</a:t>
            </a:r>
          </a:p>
          <a:p>
            <a:pPr lvl="1"/>
            <a:r>
              <a:rPr lang="en-US" sz="2200" dirty="0" smtClean="0"/>
              <a:t>2.08 million prescriptions</a:t>
            </a:r>
          </a:p>
          <a:p>
            <a:pPr lvl="1"/>
            <a:endParaRPr lang="en-US" dirty="0"/>
          </a:p>
        </p:txBody>
      </p:sp>
      <p:sp>
        <p:nvSpPr>
          <p:cNvPr id="4" name="Footer Placeholder 3"/>
          <p:cNvSpPr>
            <a:spLocks noGrp="1"/>
          </p:cNvSpPr>
          <p:nvPr>
            <p:ph type="ftr" sz="quarter" idx="11"/>
          </p:nvPr>
        </p:nvSpPr>
        <p:spPr/>
        <p:txBody>
          <a:bodyPr/>
          <a:lstStyle/>
          <a:p>
            <a:pPr>
              <a:defRPr/>
            </a:pPr>
            <a:r>
              <a:rPr lang="en-US" dirty="0">
                <a:solidFill>
                  <a:schemeClr val="bg1"/>
                </a:solidFill>
                <a:hlinkClick r:id="rId2"/>
              </a:rPr>
              <a:t>https://</a:t>
            </a:r>
            <a:r>
              <a:rPr lang="en-US" dirty="0" smtClean="0">
                <a:solidFill>
                  <a:schemeClr val="bg1"/>
                </a:solidFill>
                <a:hlinkClick r:id="rId2"/>
              </a:rPr>
              <a:t>www.drugabuse.gov/drugs-abuse/opioids/opioid-summaries-by-state/west-virginia-opioid-summary</a:t>
            </a:r>
            <a:r>
              <a:rPr lang="en-US" dirty="0" smtClean="0">
                <a:solidFill>
                  <a:schemeClr val="bg1"/>
                </a:solidFill>
              </a:rPr>
              <a:t>. Accessed August 15, 2018</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15</a:t>
            </a:fld>
            <a:endParaRPr lang="en-US">
              <a:solidFill>
                <a:prstClr val="black">
                  <a:tint val="75000"/>
                </a:prstClr>
              </a:solidFill>
            </a:endParaRPr>
          </a:p>
        </p:txBody>
      </p:sp>
    </p:spTree>
    <p:extLst>
      <p:ext uri="{BB962C8B-B14F-4D97-AF65-F5344CB8AC3E}">
        <p14:creationId xmlns:p14="http://schemas.microsoft.com/office/powerpoint/2010/main" val="1887871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51373"/>
          </a:xfrm>
        </p:spPr>
        <p:txBody>
          <a:bodyPr>
            <a:normAutofit/>
          </a:bodyPr>
          <a:lstStyle/>
          <a:p>
            <a:r>
              <a:rPr lang="en-US" dirty="0" smtClean="0">
                <a:solidFill>
                  <a:schemeClr val="tx1"/>
                </a:solidFill>
              </a:rPr>
              <a:t>Grim Statistics</a:t>
            </a:r>
            <a:endParaRPr lang="en-US" dirty="0">
              <a:solidFill>
                <a:schemeClr val="tx1"/>
              </a:solidFill>
            </a:endParaRPr>
          </a:p>
        </p:txBody>
      </p:sp>
      <p:pic>
        <p:nvPicPr>
          <p:cNvPr id="1026" name="Picture 2" descr="https://pbs.twimg.com/media/C7DPGyHWgAAbgr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1" y="1759293"/>
            <a:ext cx="8229600" cy="378425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16</a:t>
            </a:fld>
            <a:endParaRPr lang="en-US">
              <a:solidFill>
                <a:prstClr val="black">
                  <a:tint val="75000"/>
                </a:prstClr>
              </a:solidFill>
            </a:endParaRPr>
          </a:p>
        </p:txBody>
      </p:sp>
      <p:sp>
        <p:nvSpPr>
          <p:cNvPr id="7" name="Right Arrow 6"/>
          <p:cNvSpPr/>
          <p:nvPr/>
        </p:nvSpPr>
        <p:spPr>
          <a:xfrm>
            <a:off x="1305658" y="4569801"/>
            <a:ext cx="733806" cy="36347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8524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Sources of Prescription Opioids 2008-2011</a:t>
            </a:r>
            <a:endParaRPr lang="en-US" dirty="0">
              <a:solidFill>
                <a:schemeClr val="tx1"/>
              </a:solidFill>
            </a:endParaRPr>
          </a:p>
        </p:txBody>
      </p:sp>
      <p:sp>
        <p:nvSpPr>
          <p:cNvPr id="4" name="Footer Placeholder 3"/>
          <p:cNvSpPr>
            <a:spLocks noGrp="1"/>
          </p:cNvSpPr>
          <p:nvPr>
            <p:ph type="ftr" sz="quarter" idx="11"/>
          </p:nvPr>
        </p:nvSpPr>
        <p:spPr/>
        <p:txBody>
          <a:bodyPr/>
          <a:lstStyle/>
          <a:p>
            <a:pPr>
              <a:defRPr/>
            </a:pPr>
            <a:r>
              <a:rPr lang="en-US" dirty="0">
                <a:solidFill>
                  <a:schemeClr val="bg1"/>
                </a:solidFill>
                <a:hlinkClick r:id="rId3"/>
              </a:rPr>
              <a:t>https://</a:t>
            </a:r>
            <a:r>
              <a:rPr lang="en-US" dirty="0" smtClean="0">
                <a:solidFill>
                  <a:schemeClr val="bg1"/>
                </a:solidFill>
                <a:hlinkClick r:id="rId3"/>
              </a:rPr>
              <a:t>www.samhsa.gov/data/sites/default/files/report_2686/ShortReport-2686.html</a:t>
            </a:r>
            <a:r>
              <a:rPr lang="en-US" dirty="0" smtClean="0">
                <a:solidFill>
                  <a:schemeClr val="bg1"/>
                </a:solidFill>
              </a:rPr>
              <a:t>. Accessed August 15, 2018</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17</a:t>
            </a:fld>
            <a:endParaRPr lang="en-US">
              <a:solidFill>
                <a:prstClr val="black">
                  <a:tint val="75000"/>
                </a:prstClr>
              </a:solidFill>
            </a:endParaRPr>
          </a:p>
        </p:txBody>
      </p:sp>
      <p:pic>
        <p:nvPicPr>
          <p:cNvPr id="3" name="Picture 2"/>
          <p:cNvPicPr>
            <a:picLocks noChangeAspect="1"/>
          </p:cNvPicPr>
          <p:nvPr/>
        </p:nvPicPr>
        <p:blipFill>
          <a:blip r:embed="rId4"/>
          <a:stretch>
            <a:fillRect/>
          </a:stretch>
        </p:blipFill>
        <p:spPr>
          <a:xfrm>
            <a:off x="1062681" y="2160985"/>
            <a:ext cx="6845643" cy="2966445"/>
          </a:xfrm>
          <a:prstGeom prst="rect">
            <a:avLst/>
          </a:prstGeom>
        </p:spPr>
      </p:pic>
      <p:sp>
        <p:nvSpPr>
          <p:cNvPr id="7" name="Content Placeholder 6"/>
          <p:cNvSpPr>
            <a:spLocks noGrp="1"/>
          </p:cNvSpPr>
          <p:nvPr>
            <p:ph idx="1"/>
          </p:nvPr>
        </p:nvSpPr>
        <p:spPr/>
        <p:txBody>
          <a:bodyPr/>
          <a:lstStyle/>
          <a:p>
            <a:endParaRPr lang="en-US" dirty="0"/>
          </a:p>
        </p:txBody>
      </p:sp>
    </p:spTree>
    <p:extLst>
      <p:ext uri="{BB962C8B-B14F-4D97-AF65-F5344CB8AC3E}">
        <p14:creationId xmlns:p14="http://schemas.microsoft.com/office/powerpoint/2010/main" val="3226598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The Association Between Opioid Use and HIV Infection</a:t>
            </a:r>
            <a:endParaRPr lang="en-US" dirty="0">
              <a:solidFill>
                <a:schemeClr val="tx1"/>
              </a:solidFill>
            </a:endParaRPr>
          </a:p>
        </p:txBody>
      </p:sp>
      <p:sp>
        <p:nvSpPr>
          <p:cNvPr id="3" name="Content Placeholder 2"/>
          <p:cNvSpPr>
            <a:spLocks noGrp="1"/>
          </p:cNvSpPr>
          <p:nvPr>
            <p:ph idx="1"/>
          </p:nvPr>
        </p:nvSpPr>
        <p:spPr/>
        <p:txBody>
          <a:bodyPr/>
          <a:lstStyle/>
          <a:p>
            <a:r>
              <a:rPr lang="en-US" dirty="0"/>
              <a:t>Drug </a:t>
            </a:r>
            <a:r>
              <a:rPr lang="en-US" dirty="0" smtClean="0"/>
              <a:t>use </a:t>
            </a:r>
            <a:r>
              <a:rPr lang="en-US" dirty="0"/>
              <a:t>and addiction have been </a:t>
            </a:r>
            <a:r>
              <a:rPr lang="en-US" dirty="0" smtClean="0"/>
              <a:t>intricately </a:t>
            </a:r>
            <a:r>
              <a:rPr lang="en-US" dirty="0"/>
              <a:t>linked with </a:t>
            </a:r>
            <a:r>
              <a:rPr lang="en-US" dirty="0" smtClean="0"/>
              <a:t>HIV since </a:t>
            </a:r>
            <a:r>
              <a:rPr lang="en-US" dirty="0"/>
              <a:t>the beginning of the </a:t>
            </a:r>
            <a:r>
              <a:rPr lang="en-US" dirty="0" smtClean="0"/>
              <a:t>epidemic (the 4 H’s)</a:t>
            </a:r>
            <a:endParaRPr lang="en-US" dirty="0"/>
          </a:p>
          <a:p>
            <a:r>
              <a:rPr lang="en-US" dirty="0" smtClean="0"/>
              <a:t>HIV direct risk factor:</a:t>
            </a:r>
          </a:p>
          <a:p>
            <a:pPr lvl="1"/>
            <a:r>
              <a:rPr lang="en-US" dirty="0" smtClean="0"/>
              <a:t>Intravenous Drug Use (IDU) = direct inoculation</a:t>
            </a:r>
          </a:p>
          <a:p>
            <a:r>
              <a:rPr lang="en-US" dirty="0" smtClean="0"/>
              <a:t>HIV indirect risk:</a:t>
            </a:r>
          </a:p>
          <a:p>
            <a:pPr lvl="1"/>
            <a:r>
              <a:rPr lang="en-US" dirty="0"/>
              <a:t>facilitate sexual transmission of </a:t>
            </a:r>
            <a:r>
              <a:rPr lang="en-US" dirty="0" smtClean="0"/>
              <a:t>HIV</a:t>
            </a:r>
          </a:p>
          <a:p>
            <a:pPr lvl="2"/>
            <a:r>
              <a:rPr lang="en-US" dirty="0" smtClean="0"/>
              <a:t>Impaired judgement</a:t>
            </a:r>
          </a:p>
          <a:p>
            <a:pPr lvl="2"/>
            <a:r>
              <a:rPr lang="en-US" dirty="0" smtClean="0"/>
              <a:t>Multiple partners</a:t>
            </a:r>
          </a:p>
          <a:p>
            <a:r>
              <a:rPr lang="en-US" dirty="0" smtClean="0"/>
              <a:t>Remember the Indiana case!</a:t>
            </a:r>
          </a:p>
          <a:p>
            <a:pPr lvl="1"/>
            <a:endParaRPr lang="en-US" dirty="0" smtClean="0"/>
          </a:p>
          <a:p>
            <a:pPr lvl="1"/>
            <a:endParaRPr lang="en-US" dirty="0" smtClean="0"/>
          </a:p>
          <a:p>
            <a:pPr lvl="1"/>
            <a:endParaRPr lang="en-US" dirty="0" smtClean="0"/>
          </a:p>
          <a:p>
            <a:pPr lvl="1"/>
            <a:endParaRPr lang="en-US" dirty="0" smtClean="0"/>
          </a:p>
          <a:p>
            <a:pPr lvl="1"/>
            <a:endParaRPr lang="en-US" dirty="0"/>
          </a:p>
          <a:p>
            <a:pPr marL="342900" lvl="1" indent="0">
              <a:buNone/>
            </a:pPr>
            <a:endParaRPr lang="en-US" dirty="0" smtClean="0"/>
          </a:p>
        </p:txBody>
      </p:sp>
      <p:sp>
        <p:nvSpPr>
          <p:cNvPr id="4" name="Footer Placeholder 3"/>
          <p:cNvSpPr>
            <a:spLocks noGrp="1"/>
          </p:cNvSpPr>
          <p:nvPr>
            <p:ph type="ftr" sz="quarter" idx="11"/>
          </p:nvPr>
        </p:nvSpPr>
        <p:spPr/>
        <p:txBody>
          <a:bodyPr/>
          <a:lstStyle/>
          <a:p>
            <a:pPr>
              <a:defRPr/>
            </a:pPr>
            <a:r>
              <a:rPr lang="en-US" dirty="0" smtClean="0">
                <a:solidFill>
                  <a:schemeClr val="tx1"/>
                </a:solidFill>
              </a:rPr>
              <a:t>https://www.ncbi.nlm.nih.gov/pmc/articles/PMC4785150</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4141777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Challenges</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dirty="0" smtClean="0"/>
              <a:t>IVDU associated with </a:t>
            </a:r>
            <a:r>
              <a:rPr lang="en-US" dirty="0"/>
              <a:t>depression and </a:t>
            </a:r>
            <a:r>
              <a:rPr lang="en-US" dirty="0" smtClean="0"/>
              <a:t>anxiety</a:t>
            </a:r>
          </a:p>
          <a:p>
            <a:pPr lvl="1"/>
            <a:r>
              <a:rPr lang="en-US" dirty="0" smtClean="0"/>
              <a:t>relevant </a:t>
            </a:r>
            <a:r>
              <a:rPr lang="en-US" dirty="0"/>
              <a:t>in </a:t>
            </a:r>
            <a:r>
              <a:rPr lang="en-US" dirty="0" smtClean="0"/>
              <a:t>HIV treatment</a:t>
            </a:r>
          </a:p>
          <a:p>
            <a:pPr lvl="2"/>
            <a:r>
              <a:rPr lang="en-US" dirty="0" smtClean="0">
                <a:solidFill>
                  <a:srgbClr val="25408F"/>
                </a:solidFill>
              </a:rPr>
              <a:t>depression </a:t>
            </a:r>
            <a:r>
              <a:rPr lang="en-US" dirty="0">
                <a:solidFill>
                  <a:srgbClr val="25408F"/>
                </a:solidFill>
              </a:rPr>
              <a:t>is </a:t>
            </a:r>
            <a:r>
              <a:rPr lang="en-US" dirty="0" smtClean="0">
                <a:solidFill>
                  <a:srgbClr val="25408F"/>
                </a:solidFill>
              </a:rPr>
              <a:t>strong predictor </a:t>
            </a:r>
            <a:r>
              <a:rPr lang="en-US" dirty="0">
                <a:solidFill>
                  <a:srgbClr val="25408F"/>
                </a:solidFill>
              </a:rPr>
              <a:t>of poor </a:t>
            </a:r>
            <a:r>
              <a:rPr lang="en-US" dirty="0" smtClean="0">
                <a:solidFill>
                  <a:srgbClr val="25408F"/>
                </a:solidFill>
              </a:rPr>
              <a:t>adherence/treatment outcomes</a:t>
            </a:r>
          </a:p>
          <a:p>
            <a:r>
              <a:rPr lang="en-US" dirty="0" smtClean="0"/>
              <a:t>Treatment of HIV </a:t>
            </a:r>
            <a:r>
              <a:rPr lang="en-US" dirty="0"/>
              <a:t>disease in </a:t>
            </a:r>
            <a:r>
              <a:rPr lang="en-US" dirty="0" smtClean="0"/>
              <a:t>IV </a:t>
            </a:r>
            <a:r>
              <a:rPr lang="en-US" dirty="0"/>
              <a:t>drug users can be successful but HIV-infected </a:t>
            </a:r>
            <a:r>
              <a:rPr lang="en-US" dirty="0" smtClean="0"/>
              <a:t>IVDUs </a:t>
            </a:r>
            <a:r>
              <a:rPr lang="en-US" dirty="0"/>
              <a:t>present </a:t>
            </a:r>
            <a:r>
              <a:rPr lang="en-US" dirty="0" smtClean="0"/>
              <a:t>specific challenges:</a:t>
            </a:r>
          </a:p>
          <a:p>
            <a:pPr lvl="1"/>
            <a:r>
              <a:rPr lang="en-US" dirty="0" smtClean="0"/>
              <a:t>complicated </a:t>
            </a:r>
            <a:r>
              <a:rPr lang="en-US" dirty="0"/>
              <a:t>comorbid </a:t>
            </a:r>
            <a:r>
              <a:rPr lang="en-US" dirty="0" smtClean="0"/>
              <a:t>medical/mental </a:t>
            </a:r>
            <a:r>
              <a:rPr lang="en-US" dirty="0"/>
              <a:t>health </a:t>
            </a:r>
            <a:r>
              <a:rPr lang="en-US" dirty="0" smtClean="0"/>
              <a:t>issues</a:t>
            </a:r>
          </a:p>
          <a:p>
            <a:pPr lvl="1"/>
            <a:r>
              <a:rPr lang="en-US" dirty="0" smtClean="0"/>
              <a:t>limited </a:t>
            </a:r>
            <a:r>
              <a:rPr lang="en-US" dirty="0"/>
              <a:t>access to HIV </a:t>
            </a:r>
            <a:r>
              <a:rPr lang="en-US" dirty="0" smtClean="0"/>
              <a:t>care</a:t>
            </a:r>
          </a:p>
          <a:p>
            <a:pPr lvl="1"/>
            <a:r>
              <a:rPr lang="en-US" dirty="0" smtClean="0"/>
              <a:t>Med side effects/toxicities</a:t>
            </a:r>
          </a:p>
          <a:p>
            <a:pPr lvl="1"/>
            <a:r>
              <a:rPr lang="en-US" dirty="0" smtClean="0"/>
              <a:t>need </a:t>
            </a:r>
            <a:r>
              <a:rPr lang="en-US" dirty="0"/>
              <a:t>for substance abuse </a:t>
            </a:r>
            <a:r>
              <a:rPr lang="en-US" dirty="0" smtClean="0"/>
              <a:t>treatment</a:t>
            </a:r>
          </a:p>
          <a:p>
            <a:pPr lvl="1"/>
            <a:r>
              <a:rPr lang="en-US" dirty="0" smtClean="0"/>
              <a:t>drug </a:t>
            </a:r>
            <a:r>
              <a:rPr lang="en-US" dirty="0"/>
              <a:t>interactions that </a:t>
            </a:r>
            <a:r>
              <a:rPr lang="en-US" dirty="0" smtClean="0"/>
              <a:t>can complicate </a:t>
            </a:r>
            <a:r>
              <a:rPr lang="en-US" dirty="0"/>
              <a:t>HIV </a:t>
            </a:r>
            <a:r>
              <a:rPr lang="en-US" dirty="0" smtClean="0"/>
              <a:t>treatment</a:t>
            </a:r>
            <a:endParaRPr lang="en-US" dirty="0"/>
          </a:p>
        </p:txBody>
      </p:sp>
      <p:sp>
        <p:nvSpPr>
          <p:cNvPr id="4" name="Footer Placeholder 3"/>
          <p:cNvSpPr>
            <a:spLocks noGrp="1"/>
          </p:cNvSpPr>
          <p:nvPr>
            <p:ph type="ftr" sz="quarter" idx="11"/>
          </p:nvPr>
        </p:nvSpPr>
        <p:spPr/>
        <p:txBody>
          <a:bodyPr/>
          <a:lstStyle/>
          <a:p>
            <a:pPr>
              <a:defRPr/>
            </a:pPr>
            <a:r>
              <a:rPr lang="en-US" dirty="0" smtClean="0">
                <a:solidFill>
                  <a:schemeClr val="tx1"/>
                </a:solidFill>
              </a:rPr>
              <a:t>https://aidsinfo.nih.gov/contentfiles/lvguidelines/adultandadolescentgl.pdf. </a:t>
            </a:r>
            <a:r>
              <a:rPr lang="en-US" dirty="0" smtClean="0">
                <a:solidFill>
                  <a:schemeClr val="bg1"/>
                </a:solidFill>
              </a:rPr>
              <a:t>Accessed August 4, 2017.</a:t>
            </a:r>
            <a:endParaRPr lang="en-US" dirty="0">
              <a:solidFill>
                <a:schemeClr val="bg1"/>
              </a:solidFill>
            </a:endParaRPr>
          </a:p>
        </p:txBody>
      </p:sp>
    </p:spTree>
    <p:extLst>
      <p:ext uri="{BB962C8B-B14F-4D97-AF65-F5344CB8AC3E}">
        <p14:creationId xmlns:p14="http://schemas.microsoft.com/office/powerpoint/2010/main" val="2940267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Disclosure</a:t>
            </a:r>
          </a:p>
        </p:txBody>
      </p:sp>
      <p:sp>
        <p:nvSpPr>
          <p:cNvPr id="36867" name="Content Placeholder 2"/>
          <p:cNvSpPr>
            <a:spLocks noGrp="1"/>
          </p:cNvSpPr>
          <p:nvPr>
            <p:ph idx="1"/>
          </p:nvPr>
        </p:nvSpPr>
        <p:spPr/>
        <p:txBody>
          <a:bodyPr>
            <a:normAutofit fontScale="92500" lnSpcReduction="10000"/>
          </a:bodyPr>
          <a:lstStyle/>
          <a:p>
            <a:pPr marL="0" indent="0">
              <a:buFont typeface="Arial" panose="020B0604020202020204" pitchFamily="34" charset="0"/>
              <a:buNone/>
            </a:pPr>
            <a:r>
              <a:rPr lang="en-US" altLang="en-US" sz="2800" dirty="0" smtClean="0"/>
              <a:t>The MidAtlantic AIDS Education and Training Center does not endorse or recommend any commercial products, processes, or services. The representations and opinions expressed in this presentation are solely those of the author(s) and </a:t>
            </a:r>
            <a:r>
              <a:rPr lang="en-US" altLang="en-US" sz="2800" b="1" dirty="0" smtClean="0"/>
              <a:t>do not represent </a:t>
            </a:r>
            <a:r>
              <a:rPr lang="en-US" altLang="en-US" sz="2800" dirty="0" smtClean="0"/>
              <a:t>the views or policies of MA AETC, the University of Pittsburgh, or its funding agencies.</a:t>
            </a:r>
          </a:p>
          <a:p>
            <a:pPr marL="0" indent="0">
              <a:buFont typeface="Arial" panose="020B0604020202020204" pitchFamily="34" charset="0"/>
              <a:buNone/>
            </a:pPr>
            <a:endParaRPr lang="en-US" altLang="en-US" sz="2800" dirty="0" smtClean="0"/>
          </a:p>
          <a:p>
            <a:pPr marL="0" indent="0">
              <a:buNone/>
            </a:pPr>
            <a:r>
              <a:rPr lang="en-US" altLang="en-US" sz="2800" dirty="0"/>
              <a:t>The staff and faculty involved with the planning of today’s event </a:t>
            </a:r>
            <a:r>
              <a:rPr lang="en-US" altLang="en-US" sz="2800" b="1" dirty="0"/>
              <a:t>do not </a:t>
            </a:r>
            <a:r>
              <a:rPr lang="en-US" altLang="en-US" sz="2800" dirty="0"/>
              <a:t>have any conflicts of interest to disclose.</a:t>
            </a:r>
          </a:p>
          <a:p>
            <a:pPr marL="0" indent="0">
              <a:buFont typeface="Arial" panose="020B0604020202020204" pitchFamily="34" charset="0"/>
              <a:buNone/>
            </a:pPr>
            <a:endParaRPr lang="en-US" altLang="en-US" sz="3000" dirty="0" smtClean="0"/>
          </a:p>
          <a:p>
            <a:pPr marL="0" indent="0">
              <a:buFont typeface="Arial" panose="020B0604020202020204" pitchFamily="34" charset="0"/>
              <a:buNone/>
            </a:pPr>
            <a:endParaRPr lang="en-US" altLang="en-US" sz="3000" dirty="0" smtClean="0"/>
          </a:p>
        </p:txBody>
      </p:sp>
    </p:spTree>
    <p:extLst>
      <p:ext uri="{BB962C8B-B14F-4D97-AF65-F5344CB8AC3E}">
        <p14:creationId xmlns:p14="http://schemas.microsoft.com/office/powerpoint/2010/main" val="1649066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Challenges</a:t>
            </a:r>
            <a:endParaRPr lang="en-US" dirty="0">
              <a:solidFill>
                <a:schemeClr val="tx1"/>
              </a:solidFill>
            </a:endParaRPr>
          </a:p>
        </p:txBody>
      </p:sp>
      <p:sp>
        <p:nvSpPr>
          <p:cNvPr id="3" name="Content Placeholder 2"/>
          <p:cNvSpPr>
            <a:spLocks noGrp="1"/>
          </p:cNvSpPr>
          <p:nvPr>
            <p:ph idx="1"/>
          </p:nvPr>
        </p:nvSpPr>
        <p:spPr/>
        <p:txBody>
          <a:bodyPr/>
          <a:lstStyle/>
          <a:p>
            <a:r>
              <a:rPr lang="en-US" dirty="0"/>
              <a:t>Decreased ART adherence levels:</a:t>
            </a:r>
          </a:p>
          <a:p>
            <a:pPr lvl="1"/>
            <a:r>
              <a:rPr lang="en-US" dirty="0"/>
              <a:t>Chaotic lifestyles</a:t>
            </a:r>
          </a:p>
          <a:p>
            <a:pPr lvl="1"/>
            <a:r>
              <a:rPr lang="en-US" dirty="0"/>
              <a:t>powerful pull of addictive substances</a:t>
            </a:r>
          </a:p>
          <a:p>
            <a:pPr lvl="1"/>
            <a:r>
              <a:rPr lang="en-US" dirty="0"/>
              <a:t>misperceptions about the dangers, impact, and benefits of ART</a:t>
            </a:r>
          </a:p>
          <a:p>
            <a:pPr lvl="1"/>
            <a:r>
              <a:rPr lang="en-US" dirty="0"/>
              <a:t>stigmatization and discrimination in health care settings</a:t>
            </a:r>
          </a:p>
          <a:p>
            <a:pPr lvl="1"/>
            <a:r>
              <a:rPr lang="en-US" dirty="0"/>
              <a:t>perception of unfriendly and poor-quality health services </a:t>
            </a:r>
          </a:p>
          <a:p>
            <a:pPr lvl="1"/>
            <a:r>
              <a:rPr lang="en-US" dirty="0" smtClean="0"/>
              <a:t>Availability/accessibility </a:t>
            </a:r>
            <a:r>
              <a:rPr lang="en-US" dirty="0"/>
              <a:t>of treatment services for drug dependence </a:t>
            </a:r>
          </a:p>
          <a:p>
            <a:pPr lvl="1"/>
            <a:r>
              <a:rPr lang="en-US" dirty="0" smtClean="0"/>
              <a:t>Poor/non-existent </a:t>
            </a:r>
            <a:r>
              <a:rPr lang="en-US" dirty="0"/>
              <a:t>links between services</a:t>
            </a:r>
          </a:p>
          <a:p>
            <a:pPr lvl="1"/>
            <a:r>
              <a:rPr lang="en-US" dirty="0"/>
              <a:t>lack of continuity of care</a:t>
            </a:r>
          </a:p>
          <a:p>
            <a:pPr lvl="1"/>
            <a:r>
              <a:rPr lang="en-US" dirty="0"/>
              <a:t>providers’ belief that </a:t>
            </a:r>
            <a:r>
              <a:rPr lang="en-US" dirty="0" smtClean="0"/>
              <a:t>IVDUs </a:t>
            </a:r>
            <a:r>
              <a:rPr lang="en-US" dirty="0"/>
              <a:t>are unable to adhere to ART</a:t>
            </a:r>
          </a:p>
          <a:p>
            <a:endParaRPr lang="en-US" dirty="0"/>
          </a:p>
        </p:txBody>
      </p:sp>
      <p:sp>
        <p:nvSpPr>
          <p:cNvPr id="4" name="Footer Placeholder 3"/>
          <p:cNvSpPr>
            <a:spLocks noGrp="1"/>
          </p:cNvSpPr>
          <p:nvPr>
            <p:ph type="ftr" sz="quarter" idx="11"/>
          </p:nvPr>
        </p:nvSpPr>
        <p:spPr/>
        <p:txBody>
          <a:bodyPr/>
          <a:lstStyle/>
          <a:p>
            <a:pPr>
              <a:defRPr/>
            </a:pPr>
            <a:r>
              <a:rPr lang="en-US" dirty="0">
                <a:solidFill>
                  <a:schemeClr val="tx1"/>
                </a:solidFill>
              </a:rPr>
              <a:t>http://www.euro.who.int/__data/assets/pdf_file/0009/78138/E90840_Chapter_5.pdf</a:t>
            </a: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20</a:t>
            </a:fld>
            <a:endParaRPr lang="en-US">
              <a:solidFill>
                <a:prstClr val="black">
                  <a:tint val="75000"/>
                </a:prstClr>
              </a:solidFill>
            </a:endParaRPr>
          </a:p>
        </p:txBody>
      </p:sp>
    </p:spTree>
    <p:extLst>
      <p:ext uri="{BB962C8B-B14F-4D97-AF65-F5344CB8AC3E}">
        <p14:creationId xmlns:p14="http://schemas.microsoft.com/office/powerpoint/2010/main" val="1533487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Challenges</a:t>
            </a:r>
            <a:endParaRPr lang="en-US" dirty="0">
              <a:solidFill>
                <a:schemeClr val="tx1"/>
              </a:solidFill>
            </a:endParaRPr>
          </a:p>
        </p:txBody>
      </p:sp>
      <p:sp>
        <p:nvSpPr>
          <p:cNvPr id="3" name="Content Placeholder 2"/>
          <p:cNvSpPr>
            <a:spLocks noGrp="1"/>
          </p:cNvSpPr>
          <p:nvPr>
            <p:ph idx="1"/>
          </p:nvPr>
        </p:nvSpPr>
        <p:spPr>
          <a:xfrm>
            <a:off x="457200" y="1694718"/>
            <a:ext cx="8229600" cy="3757156"/>
          </a:xfrm>
        </p:spPr>
        <p:txBody>
          <a:bodyPr>
            <a:normAutofit fontScale="92500" lnSpcReduction="20000"/>
          </a:bodyPr>
          <a:lstStyle/>
          <a:p>
            <a:r>
              <a:rPr lang="en-US" sz="2600" dirty="0" smtClean="0"/>
              <a:t>Underlying health problems:</a:t>
            </a:r>
          </a:p>
          <a:p>
            <a:pPr lvl="1"/>
            <a:r>
              <a:rPr lang="en-US" sz="2200" dirty="0"/>
              <a:t>hepatitis B or C virus </a:t>
            </a:r>
            <a:r>
              <a:rPr lang="en-US" sz="2200" dirty="0" smtClean="0"/>
              <a:t>infection</a:t>
            </a:r>
          </a:p>
          <a:p>
            <a:pPr lvl="1"/>
            <a:r>
              <a:rPr lang="en-US" sz="2200" dirty="0" smtClean="0"/>
              <a:t>Tuberculosis</a:t>
            </a:r>
          </a:p>
          <a:p>
            <a:pPr lvl="1"/>
            <a:r>
              <a:rPr lang="en-US" sz="2200" dirty="0" smtClean="0"/>
              <a:t>skin </a:t>
            </a:r>
            <a:r>
              <a:rPr lang="en-US" sz="2200" dirty="0"/>
              <a:t>and soft tissue </a:t>
            </a:r>
            <a:r>
              <a:rPr lang="en-US" sz="2200" dirty="0" smtClean="0"/>
              <a:t>infections</a:t>
            </a:r>
          </a:p>
          <a:p>
            <a:pPr lvl="1"/>
            <a:r>
              <a:rPr lang="en-US" sz="2200" dirty="0" smtClean="0"/>
              <a:t>recurrent bacterial pneumonia</a:t>
            </a:r>
          </a:p>
          <a:p>
            <a:pPr lvl="1"/>
            <a:r>
              <a:rPr lang="en-US" sz="2200" dirty="0" smtClean="0"/>
              <a:t>Endocarditis</a:t>
            </a:r>
          </a:p>
          <a:p>
            <a:r>
              <a:rPr lang="en-US" sz="2600" dirty="0" smtClean="0"/>
              <a:t>Morbidities </a:t>
            </a:r>
            <a:r>
              <a:rPr lang="en-US" sz="2600" dirty="0"/>
              <a:t>such as alteration in </a:t>
            </a:r>
            <a:r>
              <a:rPr lang="en-US" sz="2600" dirty="0" smtClean="0"/>
              <a:t>level </a:t>
            </a:r>
            <a:r>
              <a:rPr lang="en-US" sz="2600" dirty="0"/>
              <a:t>of </a:t>
            </a:r>
            <a:r>
              <a:rPr lang="en-US" sz="2600" dirty="0" smtClean="0"/>
              <a:t>consciousness, neurologic and </a:t>
            </a:r>
            <a:r>
              <a:rPr lang="en-US" sz="2600" dirty="0"/>
              <a:t>renal </a:t>
            </a:r>
            <a:r>
              <a:rPr lang="en-US" sz="2600" dirty="0" smtClean="0"/>
              <a:t>disease </a:t>
            </a:r>
            <a:r>
              <a:rPr lang="en-US" sz="2600" dirty="0"/>
              <a:t>associated with a higher risk </a:t>
            </a:r>
            <a:r>
              <a:rPr lang="en-US" sz="2600" dirty="0" smtClean="0"/>
              <a:t>of:</a:t>
            </a:r>
            <a:endParaRPr lang="en-US" sz="2600" dirty="0"/>
          </a:p>
          <a:p>
            <a:pPr lvl="1"/>
            <a:r>
              <a:rPr lang="en-US" sz="2200" dirty="0"/>
              <a:t>drug overdoses in illicit drug users with HIV disease than in HIV-uninfected illicit drug users, due in part </a:t>
            </a:r>
            <a:r>
              <a:rPr lang="en-US" sz="2200" dirty="0" smtClean="0"/>
              <a:t>to respiratory</a:t>
            </a:r>
            <a:r>
              <a:rPr lang="en-US" sz="2200" dirty="0"/>
              <a:t>, hepatic, and neurological impairments associated with HIV </a:t>
            </a:r>
            <a:r>
              <a:rPr lang="en-US" sz="2200" dirty="0" smtClean="0"/>
              <a:t>infection</a:t>
            </a:r>
            <a:endParaRPr lang="en-US" sz="2200" dirty="0"/>
          </a:p>
        </p:txBody>
      </p:sp>
      <p:sp>
        <p:nvSpPr>
          <p:cNvPr id="4" name="Footer Placeholder 3"/>
          <p:cNvSpPr>
            <a:spLocks noGrp="1"/>
          </p:cNvSpPr>
          <p:nvPr>
            <p:ph type="ftr" sz="quarter" idx="11"/>
          </p:nvPr>
        </p:nvSpPr>
        <p:spPr/>
        <p:txBody>
          <a:bodyPr/>
          <a:lstStyle/>
          <a:p>
            <a:pPr lvl="0">
              <a:defRPr/>
            </a:pPr>
            <a:r>
              <a:rPr lang="en-US" dirty="0">
                <a:solidFill>
                  <a:schemeClr val="tx1"/>
                </a:solidFill>
              </a:rPr>
              <a:t>https://aidsinfo.nih.gov/contentfiles/lvguidelines/adultandadolescentgl.pdf. Accessed August 4, 2017.</a:t>
            </a:r>
          </a:p>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21</a:t>
            </a:fld>
            <a:endParaRPr lang="en-US">
              <a:solidFill>
                <a:prstClr val="black">
                  <a:tint val="75000"/>
                </a:prstClr>
              </a:solidFill>
            </a:endParaRPr>
          </a:p>
        </p:txBody>
      </p:sp>
    </p:spTree>
    <p:extLst>
      <p:ext uri="{BB962C8B-B14F-4D97-AF65-F5344CB8AC3E}">
        <p14:creationId xmlns:p14="http://schemas.microsoft.com/office/powerpoint/2010/main" val="35305714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Challenges</a:t>
            </a:r>
            <a:endParaRPr lang="en-US" dirty="0">
              <a:solidFill>
                <a:schemeClr val="tx1"/>
              </a:solidFill>
            </a:endParaRPr>
          </a:p>
        </p:txBody>
      </p:sp>
      <p:sp>
        <p:nvSpPr>
          <p:cNvPr id="3" name="Content Placeholder 2"/>
          <p:cNvSpPr>
            <a:spLocks noGrp="1"/>
          </p:cNvSpPr>
          <p:nvPr>
            <p:ph idx="1"/>
          </p:nvPr>
        </p:nvSpPr>
        <p:spPr>
          <a:xfrm>
            <a:off x="457200" y="1660440"/>
            <a:ext cx="8229600" cy="3791434"/>
          </a:xfrm>
        </p:spPr>
        <p:txBody>
          <a:bodyPr>
            <a:normAutofit/>
          </a:bodyPr>
          <a:lstStyle/>
          <a:p>
            <a:r>
              <a:rPr lang="en-US" dirty="0" smtClean="0"/>
              <a:t>Less access to care</a:t>
            </a:r>
          </a:p>
          <a:p>
            <a:r>
              <a:rPr lang="en-US" dirty="0" smtClean="0"/>
              <a:t>Less likely to receive HIV antiretroviral therapy (ART):</a:t>
            </a:r>
          </a:p>
          <a:p>
            <a:pPr lvl="1"/>
            <a:r>
              <a:rPr lang="en-US" dirty="0"/>
              <a:t>active drug </a:t>
            </a:r>
            <a:r>
              <a:rPr lang="en-US" dirty="0" smtClean="0"/>
              <a:t>use</a:t>
            </a:r>
          </a:p>
          <a:p>
            <a:pPr lvl="1"/>
            <a:r>
              <a:rPr lang="en-US" dirty="0" smtClean="0"/>
              <a:t>younger age</a:t>
            </a:r>
          </a:p>
          <a:p>
            <a:pPr lvl="1"/>
            <a:r>
              <a:rPr lang="en-US" dirty="0" smtClean="0"/>
              <a:t>female gender</a:t>
            </a:r>
          </a:p>
          <a:p>
            <a:pPr lvl="1"/>
            <a:r>
              <a:rPr lang="en-US" dirty="0" smtClean="0"/>
              <a:t>suboptimal </a:t>
            </a:r>
            <a:r>
              <a:rPr lang="en-US" dirty="0"/>
              <a:t>health </a:t>
            </a:r>
            <a:r>
              <a:rPr lang="en-US" dirty="0" smtClean="0"/>
              <a:t>care</a:t>
            </a:r>
          </a:p>
          <a:p>
            <a:pPr lvl="1"/>
            <a:r>
              <a:rPr lang="en-US" dirty="0" smtClean="0"/>
              <a:t>recent incarceration</a:t>
            </a:r>
          </a:p>
          <a:p>
            <a:pPr lvl="1"/>
            <a:r>
              <a:rPr lang="en-US" dirty="0" smtClean="0"/>
              <a:t>lack </a:t>
            </a:r>
            <a:r>
              <a:rPr lang="en-US" dirty="0"/>
              <a:t>of access to rehabilitation </a:t>
            </a:r>
            <a:r>
              <a:rPr lang="en-US" dirty="0" smtClean="0"/>
              <a:t>programs</a:t>
            </a:r>
          </a:p>
          <a:p>
            <a:pPr lvl="1"/>
            <a:r>
              <a:rPr lang="en-US" dirty="0" smtClean="0"/>
              <a:t>health </a:t>
            </a:r>
            <a:r>
              <a:rPr lang="en-US" dirty="0"/>
              <a:t>care providers’ lack of expertise in HIV </a:t>
            </a:r>
            <a:r>
              <a:rPr lang="en-US" dirty="0" smtClean="0"/>
              <a:t>treatment</a:t>
            </a:r>
            <a:r>
              <a:rPr lang="en-US" dirty="0"/>
              <a:t> </a:t>
            </a:r>
            <a:r>
              <a:rPr lang="en-US" dirty="0" smtClean="0"/>
              <a:t>(referencing primary care providers, not HIV care experts)</a:t>
            </a:r>
          </a:p>
        </p:txBody>
      </p:sp>
      <p:sp>
        <p:nvSpPr>
          <p:cNvPr id="4" name="Footer Placeholder 3"/>
          <p:cNvSpPr>
            <a:spLocks noGrp="1"/>
          </p:cNvSpPr>
          <p:nvPr>
            <p:ph type="ftr" sz="quarter" idx="11"/>
          </p:nvPr>
        </p:nvSpPr>
        <p:spPr/>
        <p:txBody>
          <a:bodyPr/>
          <a:lstStyle/>
          <a:p>
            <a:pPr lvl="0">
              <a:defRPr/>
            </a:pPr>
            <a:endParaRPr lang="en-US" dirty="0" smtClean="0">
              <a:solidFill>
                <a:prstClr val="white"/>
              </a:solidFill>
            </a:endParaRPr>
          </a:p>
          <a:p>
            <a:pPr lvl="0">
              <a:defRPr/>
            </a:pPr>
            <a:r>
              <a:rPr lang="en-US" dirty="0" smtClean="0">
                <a:solidFill>
                  <a:schemeClr val="tx1"/>
                </a:solidFill>
              </a:rPr>
              <a:t>https</a:t>
            </a:r>
            <a:r>
              <a:rPr lang="en-US" dirty="0">
                <a:solidFill>
                  <a:schemeClr val="tx1"/>
                </a:solidFill>
              </a:rPr>
              <a:t>://aidsinfo.nih.gov/contentfiles/lvguidelines/adultandadolescentgl.pdf. Accessed August 4, 2017.</a:t>
            </a:r>
          </a:p>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22</a:t>
            </a:fld>
            <a:endParaRPr lang="en-US">
              <a:solidFill>
                <a:prstClr val="black">
                  <a:tint val="75000"/>
                </a:prstClr>
              </a:solidFill>
            </a:endParaRPr>
          </a:p>
        </p:txBody>
      </p:sp>
    </p:spTree>
    <p:extLst>
      <p:ext uri="{BB962C8B-B14F-4D97-AF65-F5344CB8AC3E}">
        <p14:creationId xmlns:p14="http://schemas.microsoft.com/office/powerpoint/2010/main" val="700817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Effectiveness of HIV Therapy in a Drug Use Population with HIV</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dirty="0" smtClean="0"/>
              <a:t>When not actively using, similar to efficacy in other HIV positive populations</a:t>
            </a:r>
          </a:p>
          <a:p>
            <a:r>
              <a:rPr lang="en-US" dirty="0" smtClean="0"/>
              <a:t>For active users - related to </a:t>
            </a:r>
            <a:r>
              <a:rPr lang="en-US" dirty="0"/>
              <a:t>use </a:t>
            </a:r>
            <a:r>
              <a:rPr lang="en-US" dirty="0" smtClean="0"/>
              <a:t>that interrupts </a:t>
            </a:r>
            <a:r>
              <a:rPr lang="en-US" dirty="0"/>
              <a:t>daily activities rather than with drug </a:t>
            </a:r>
            <a:r>
              <a:rPr lang="en-US" dirty="0" smtClean="0"/>
              <a:t>use itself</a:t>
            </a:r>
          </a:p>
          <a:p>
            <a:r>
              <a:rPr lang="en-US" dirty="0" smtClean="0"/>
              <a:t>How can we assist:</a:t>
            </a:r>
          </a:p>
          <a:p>
            <a:pPr lvl="1"/>
            <a:r>
              <a:rPr lang="en-US" dirty="0" smtClean="0"/>
              <a:t>Ensure </a:t>
            </a:r>
            <a:r>
              <a:rPr lang="en-US" dirty="0"/>
              <a:t>that the patient is an </a:t>
            </a:r>
            <a:r>
              <a:rPr lang="en-US" dirty="0" smtClean="0"/>
              <a:t>active participant</a:t>
            </a:r>
          </a:p>
          <a:p>
            <a:pPr lvl="1"/>
            <a:r>
              <a:rPr lang="en-US" dirty="0" smtClean="0"/>
              <a:t>Careful </a:t>
            </a:r>
            <a:r>
              <a:rPr lang="en-US" dirty="0"/>
              <a:t>assessment and </a:t>
            </a:r>
            <a:r>
              <a:rPr lang="en-US" dirty="0" smtClean="0"/>
              <a:t>patient education</a:t>
            </a:r>
          </a:p>
          <a:p>
            <a:pPr lvl="2"/>
            <a:r>
              <a:rPr lang="en-US" dirty="0" smtClean="0"/>
              <a:t>to </a:t>
            </a:r>
            <a:r>
              <a:rPr lang="en-US" dirty="0"/>
              <a:t>maximize </a:t>
            </a:r>
            <a:r>
              <a:rPr lang="en-US" dirty="0" smtClean="0"/>
              <a:t>adherence</a:t>
            </a:r>
          </a:p>
          <a:p>
            <a:pPr lvl="1"/>
            <a:r>
              <a:rPr lang="en-US" dirty="0" smtClean="0"/>
              <a:t>Address potential </a:t>
            </a:r>
            <a:r>
              <a:rPr lang="en-US" dirty="0"/>
              <a:t>barriers to successful treatment </a:t>
            </a:r>
            <a:r>
              <a:rPr lang="en-US" dirty="0" smtClean="0"/>
              <a:t>adherence</a:t>
            </a:r>
          </a:p>
          <a:p>
            <a:pPr lvl="1"/>
            <a:r>
              <a:rPr lang="en-US" dirty="0" smtClean="0"/>
              <a:t>Active </a:t>
            </a:r>
            <a:r>
              <a:rPr lang="en-US" dirty="0"/>
              <a:t>participation of patients in their own treatment encourages closer cooperation with health care </a:t>
            </a:r>
            <a:r>
              <a:rPr lang="en-US" dirty="0" smtClean="0"/>
              <a:t>workers</a:t>
            </a:r>
          </a:p>
          <a:p>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23</a:t>
            </a:fld>
            <a:endParaRPr lang="en-US">
              <a:solidFill>
                <a:prstClr val="black">
                  <a:tint val="75000"/>
                </a:prstClr>
              </a:solidFill>
            </a:endParaRPr>
          </a:p>
        </p:txBody>
      </p:sp>
    </p:spTree>
    <p:extLst>
      <p:ext uri="{BB962C8B-B14F-4D97-AF65-F5344CB8AC3E}">
        <p14:creationId xmlns:p14="http://schemas.microsoft.com/office/powerpoint/2010/main" val="25389941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Prevention </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CDC Guidelines for Prescribing Opioids for Chronic Pain 2016</a:t>
            </a:r>
          </a:p>
          <a:p>
            <a:r>
              <a:rPr lang="en-US" dirty="0" smtClean="0"/>
              <a:t>Syringe Exchange Programs (SEPs)</a:t>
            </a:r>
          </a:p>
          <a:p>
            <a:r>
              <a:rPr lang="en-US" dirty="0" smtClean="0"/>
              <a:t>Drug treatment</a:t>
            </a:r>
          </a:p>
          <a:p>
            <a:r>
              <a:rPr lang="en-US" dirty="0" smtClean="0"/>
              <a:t>Street outreach</a:t>
            </a:r>
          </a:p>
          <a:p>
            <a:r>
              <a:rPr lang="en-US" dirty="0" smtClean="0"/>
              <a:t>HIV counseling and testing</a:t>
            </a:r>
          </a:p>
          <a:p>
            <a:r>
              <a:rPr lang="en-US" dirty="0" smtClean="0"/>
              <a:t>Condom provision for IDUs and their sex partners</a:t>
            </a:r>
          </a:p>
          <a:p>
            <a:r>
              <a:rPr lang="en-US" dirty="0" smtClean="0"/>
              <a:t>PrEP: Pre-exposure prophylaxis</a:t>
            </a:r>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24</a:t>
            </a:fld>
            <a:endParaRPr lang="en-US">
              <a:solidFill>
                <a:prstClr val="black">
                  <a:tint val="75000"/>
                </a:prstClr>
              </a:solidFill>
            </a:endParaRPr>
          </a:p>
        </p:txBody>
      </p:sp>
    </p:spTree>
    <p:extLst>
      <p:ext uri="{BB962C8B-B14F-4D97-AF65-F5344CB8AC3E}">
        <p14:creationId xmlns:p14="http://schemas.microsoft.com/office/powerpoint/2010/main" val="34978799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CDC Guidelines for Prescribing Opioids for Chronic Pain </a:t>
            </a:r>
            <a:r>
              <a:rPr lang="en-US" dirty="0" smtClean="0">
                <a:solidFill>
                  <a:schemeClr val="tx1"/>
                </a:solidFill>
              </a:rPr>
              <a:t>2016</a:t>
            </a:r>
            <a:endParaRPr lang="en-US" dirty="0">
              <a:solidFill>
                <a:schemeClr val="tx1"/>
              </a:solidFill>
            </a:endParaRPr>
          </a:p>
        </p:txBody>
      </p:sp>
      <p:sp>
        <p:nvSpPr>
          <p:cNvPr id="3" name="Content Placeholder 2"/>
          <p:cNvSpPr>
            <a:spLocks noGrp="1"/>
          </p:cNvSpPr>
          <p:nvPr>
            <p:ph idx="1"/>
          </p:nvPr>
        </p:nvSpPr>
        <p:spPr/>
        <p:txBody>
          <a:bodyPr>
            <a:normAutofit fontScale="92500" lnSpcReduction="10000"/>
          </a:bodyPr>
          <a:lstStyle/>
          <a:p>
            <a:r>
              <a:rPr lang="en-US" dirty="0" smtClean="0"/>
              <a:t>Provides </a:t>
            </a:r>
            <a:r>
              <a:rPr lang="en-US" dirty="0"/>
              <a:t>recommendations for primary care clinicians who are prescribing opioids for chronic pain outside of active cancer treatment, palliative care, and end-of-life </a:t>
            </a:r>
            <a:r>
              <a:rPr lang="en-US" dirty="0" smtClean="0"/>
              <a:t>care</a:t>
            </a:r>
          </a:p>
          <a:p>
            <a:r>
              <a:rPr lang="en-US" dirty="0" smtClean="0"/>
              <a:t>The </a:t>
            </a:r>
            <a:r>
              <a:rPr lang="en-US" dirty="0"/>
              <a:t>guideline </a:t>
            </a:r>
            <a:r>
              <a:rPr lang="en-US" dirty="0" smtClean="0"/>
              <a:t>addresses:</a:t>
            </a:r>
          </a:p>
          <a:p>
            <a:pPr lvl="1"/>
            <a:r>
              <a:rPr lang="en-US" dirty="0" smtClean="0"/>
              <a:t>when </a:t>
            </a:r>
            <a:r>
              <a:rPr lang="en-US" dirty="0"/>
              <a:t>to initiate or continue opioids for chronic </a:t>
            </a:r>
            <a:r>
              <a:rPr lang="en-US" dirty="0" smtClean="0"/>
              <a:t>pain</a:t>
            </a:r>
          </a:p>
          <a:p>
            <a:pPr lvl="1"/>
            <a:r>
              <a:rPr lang="en-US" dirty="0" smtClean="0"/>
              <a:t>opioid </a:t>
            </a:r>
            <a:r>
              <a:rPr lang="en-US" dirty="0"/>
              <a:t>selection, dosage, duration, follow-up, and </a:t>
            </a:r>
            <a:r>
              <a:rPr lang="en-US" dirty="0" smtClean="0"/>
              <a:t>discontinuation</a:t>
            </a:r>
          </a:p>
          <a:p>
            <a:pPr lvl="1"/>
            <a:r>
              <a:rPr lang="en-US" dirty="0" smtClean="0"/>
              <a:t>assessing </a:t>
            </a:r>
            <a:r>
              <a:rPr lang="en-US" dirty="0"/>
              <a:t>risk and addressing harms of opioid </a:t>
            </a:r>
            <a:r>
              <a:rPr lang="en-US" dirty="0" smtClean="0"/>
              <a:t>use</a:t>
            </a:r>
          </a:p>
          <a:p>
            <a:r>
              <a:rPr lang="en-US" dirty="0" smtClean="0"/>
              <a:t>Intended </a:t>
            </a:r>
            <a:r>
              <a:rPr lang="en-US" dirty="0"/>
              <a:t>to improve communication between clinicians and patients about the risks and benefits of opioid therapy for chronic pain, improve the safety and effectiveness of pain treatment, and reduce the risks associated with long-term opioid therapy, including opioid use disorder, overdose, and </a:t>
            </a:r>
            <a:r>
              <a:rPr lang="en-US" dirty="0" smtClean="0"/>
              <a:t>death</a:t>
            </a:r>
            <a:endParaRPr lang="en-US" dirty="0"/>
          </a:p>
        </p:txBody>
      </p:sp>
      <p:sp>
        <p:nvSpPr>
          <p:cNvPr id="4" name="Footer Placeholder 3"/>
          <p:cNvSpPr>
            <a:spLocks noGrp="1"/>
          </p:cNvSpPr>
          <p:nvPr>
            <p:ph type="ftr" sz="quarter" idx="11"/>
          </p:nvPr>
        </p:nvSpPr>
        <p:spPr/>
        <p:txBody>
          <a:bodyPr/>
          <a:lstStyle/>
          <a:p>
            <a:pPr>
              <a:defRPr/>
            </a:pPr>
            <a:r>
              <a:rPr lang="en-US" dirty="0">
                <a:solidFill>
                  <a:schemeClr val="tx1"/>
                </a:solidFill>
              </a:rPr>
              <a:t>https://www.cdc.gov/mmwr/volumes/65/rr/rr6501e1.htm</a:t>
            </a: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25</a:t>
            </a:fld>
            <a:endParaRPr lang="en-US">
              <a:solidFill>
                <a:prstClr val="black">
                  <a:tint val="75000"/>
                </a:prstClr>
              </a:solidFill>
            </a:endParaRPr>
          </a:p>
        </p:txBody>
      </p:sp>
    </p:spTree>
    <p:extLst>
      <p:ext uri="{BB962C8B-B14F-4D97-AF65-F5344CB8AC3E}">
        <p14:creationId xmlns:p14="http://schemas.microsoft.com/office/powerpoint/2010/main" val="31033763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WV Harm Reduction Programs (HRPs)</a:t>
            </a:r>
            <a:endParaRPr lang="en-US" dirty="0"/>
          </a:p>
        </p:txBody>
      </p:sp>
      <p:sp>
        <p:nvSpPr>
          <p:cNvPr id="3" name="Content Placeholder 2"/>
          <p:cNvSpPr>
            <a:spLocks noGrp="1"/>
          </p:cNvSpPr>
          <p:nvPr>
            <p:ph idx="1"/>
          </p:nvPr>
        </p:nvSpPr>
        <p:spPr/>
        <p:txBody>
          <a:bodyPr/>
          <a:lstStyle/>
          <a:p>
            <a:r>
              <a:rPr lang="en-US" dirty="0" smtClean="0"/>
              <a:t>HRPs </a:t>
            </a:r>
            <a:r>
              <a:rPr lang="en-US" dirty="0"/>
              <a:t>have been operating in West Virginia </a:t>
            </a:r>
            <a:r>
              <a:rPr lang="en-US" dirty="0" smtClean="0"/>
              <a:t>since 2011</a:t>
            </a:r>
          </a:p>
          <a:p>
            <a:r>
              <a:rPr lang="en-US" dirty="0" smtClean="0"/>
              <a:t>HRPs </a:t>
            </a:r>
            <a:r>
              <a:rPr lang="en-US" dirty="0"/>
              <a:t>provide sterile syringes, </a:t>
            </a:r>
            <a:r>
              <a:rPr lang="en-US" dirty="0" smtClean="0"/>
              <a:t>collection of used syringes</a:t>
            </a:r>
          </a:p>
          <a:p>
            <a:r>
              <a:rPr lang="en-US" dirty="0" smtClean="0"/>
              <a:t>Act </a:t>
            </a:r>
            <a:r>
              <a:rPr lang="en-US" dirty="0"/>
              <a:t>as points of access to prevention, testing and treatment for blood-borne </a:t>
            </a:r>
            <a:r>
              <a:rPr lang="en-US" dirty="0" smtClean="0"/>
              <a:t>diseases</a:t>
            </a:r>
          </a:p>
          <a:p>
            <a:r>
              <a:rPr lang="en-US" dirty="0" smtClean="0"/>
              <a:t>Provision of </a:t>
            </a:r>
            <a:r>
              <a:rPr lang="en-US" dirty="0"/>
              <a:t>family planning and referrals to medical treatment and social </a:t>
            </a:r>
            <a:r>
              <a:rPr lang="en-US" dirty="0" smtClean="0"/>
              <a:t>services</a:t>
            </a: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pPr>
                <a:defRPr/>
              </a:pPr>
              <a:t>26</a:t>
            </a:fld>
            <a:endParaRPr lang="en-US"/>
          </a:p>
        </p:txBody>
      </p:sp>
    </p:spTree>
    <p:extLst>
      <p:ext uri="{BB962C8B-B14F-4D97-AF65-F5344CB8AC3E}">
        <p14:creationId xmlns:p14="http://schemas.microsoft.com/office/powerpoint/2010/main" val="1957686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WV Harm Reduction Programs (HRPs</a:t>
            </a:r>
            <a:r>
              <a:rPr lang="en-US" dirty="0" smtClean="0">
                <a:solidFill>
                  <a:schemeClr val="tx1"/>
                </a:solidFill>
              </a:rPr>
              <a:t>) transaction models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One-for-One:</a:t>
            </a:r>
            <a:r>
              <a:rPr lang="en-US" dirty="0"/>
              <a:t> For every non-sterile syringe returned to the HRP, the participant receives a sterile syringe in </a:t>
            </a:r>
            <a:r>
              <a:rPr lang="en-US" dirty="0" smtClean="0"/>
              <a:t>return</a:t>
            </a:r>
            <a:endParaRPr lang="en-US" dirty="0"/>
          </a:p>
          <a:p>
            <a:r>
              <a:rPr lang="en-US" b="1" dirty="0" smtClean="0"/>
              <a:t>One-for-One </a:t>
            </a:r>
            <a:r>
              <a:rPr lang="en-US" b="1" dirty="0"/>
              <a:t>Plus: </a:t>
            </a:r>
            <a:r>
              <a:rPr lang="en-US" dirty="0"/>
              <a:t>It is possible for the participant to receive more than one sterile syringe, for every non-sterile syringe returned to the HRP. It is also possible that the number is pre-defined by the program policy. Typically, there is still a requirement that a participant turns in nonsterile syringes to receive sterile ones; however, there is more flexibility when participants do not have enough—or possible any—non-sterile syringes to </a:t>
            </a:r>
            <a:r>
              <a:rPr lang="en-US" dirty="0" smtClean="0"/>
              <a:t>exchange</a:t>
            </a:r>
          </a:p>
          <a:p>
            <a:r>
              <a:rPr lang="en-US" b="1" dirty="0" smtClean="0"/>
              <a:t>Needs-Based</a:t>
            </a:r>
            <a:r>
              <a:rPr lang="en-US" b="1" dirty="0"/>
              <a:t>:</a:t>
            </a:r>
            <a:r>
              <a:rPr lang="en-US" dirty="0"/>
              <a:t> Regardless of the number of non-sterile syringes returned, there is no limit on the number of syringes a participant may receive. Participants are encouraged—but not required— to return non-sterile syringes to receive sterile ones. The number dispensed is determined by the participant’s reported usage. Depending on the program policy, there may or may not be a set limit on number of syringes dispensed per transaction</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pPr>
                <a:defRPr/>
              </a:pPr>
              <a:t>27</a:t>
            </a:fld>
            <a:endParaRPr lang="en-US"/>
          </a:p>
        </p:txBody>
      </p:sp>
    </p:spTree>
    <p:extLst>
      <p:ext uri="{BB962C8B-B14F-4D97-AF65-F5344CB8AC3E}">
        <p14:creationId xmlns:p14="http://schemas.microsoft.com/office/powerpoint/2010/main" val="1078158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Locations of  County Health Department HRPs in WV</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Berkeley Co HD: Martinsburg</a:t>
            </a:r>
          </a:p>
          <a:p>
            <a:r>
              <a:rPr lang="en-US" dirty="0" smtClean="0"/>
              <a:t>Beckley-Raleigh HD: Beckley</a:t>
            </a:r>
          </a:p>
          <a:p>
            <a:r>
              <a:rPr lang="en-US" dirty="0" smtClean="0"/>
              <a:t>Brooke Co HD: Weirton</a:t>
            </a:r>
          </a:p>
          <a:p>
            <a:r>
              <a:rPr lang="en-US" dirty="0" smtClean="0"/>
              <a:t>Cabell-Huntington HD: Huntington</a:t>
            </a:r>
          </a:p>
          <a:p>
            <a:r>
              <a:rPr lang="en-US" dirty="0" smtClean="0"/>
              <a:t>Fayette Co HD: Fayetteville</a:t>
            </a:r>
          </a:p>
          <a:p>
            <a:r>
              <a:rPr lang="en-US" dirty="0" smtClean="0"/>
              <a:t>Grafton-Taylor HD: Grafton</a:t>
            </a:r>
          </a:p>
          <a:p>
            <a:r>
              <a:rPr lang="en-US" dirty="0" smtClean="0"/>
              <a:t>Greenbrier Co HD: Lewisburg</a:t>
            </a:r>
          </a:p>
          <a:p>
            <a:r>
              <a:rPr lang="en-US" dirty="0" smtClean="0"/>
              <a:t>Hampshire Co HD: Augusta</a:t>
            </a:r>
          </a:p>
          <a:p>
            <a:r>
              <a:rPr lang="en-US" dirty="0" smtClean="0"/>
              <a:t>Hancock Co HD: New Cumberland</a:t>
            </a:r>
          </a:p>
          <a:p>
            <a:r>
              <a:rPr lang="en-US" dirty="0" smtClean="0"/>
              <a:t>Jackson Co HD: Ripley</a:t>
            </a:r>
          </a:p>
          <a:p>
            <a:r>
              <a:rPr lang="en-US" dirty="0" smtClean="0"/>
              <a:t>Jefferson Co HD: </a:t>
            </a:r>
            <a:r>
              <a:rPr lang="en-US" dirty="0" err="1" smtClean="0"/>
              <a:t>Kearneysville</a:t>
            </a:r>
            <a:endParaRPr lang="en-US" dirty="0" smtClean="0"/>
          </a:p>
          <a:p>
            <a:r>
              <a:rPr lang="en-US" dirty="0" smtClean="0"/>
              <a:t>Lewis Co HD: Weston</a:t>
            </a:r>
          </a:p>
          <a:p>
            <a:r>
              <a:rPr lang="en-US" dirty="0" smtClean="0"/>
              <a:t>Marion Co HD: Fairmont</a:t>
            </a:r>
          </a:p>
          <a:p>
            <a:r>
              <a:rPr lang="en-US" dirty="0" smtClean="0"/>
              <a:t>Wheeling-Ohio Co HD: Wheeling</a:t>
            </a:r>
          </a:p>
          <a:p>
            <a:r>
              <a:rPr lang="en-US" dirty="0" smtClean="0"/>
              <a:t>Wyoming Co HD: Pineville</a:t>
            </a: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pPr>
                <a:defRPr/>
              </a:pPr>
              <a:t>28</a:t>
            </a:fld>
            <a:endParaRPr lang="en-US"/>
          </a:p>
        </p:txBody>
      </p:sp>
    </p:spTree>
    <p:extLst>
      <p:ext uri="{BB962C8B-B14F-4D97-AF65-F5344CB8AC3E}">
        <p14:creationId xmlns:p14="http://schemas.microsoft.com/office/powerpoint/2010/main" val="4230649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HRPs in WV</a:t>
            </a:r>
            <a:endParaRPr lang="en-US" dirty="0"/>
          </a:p>
        </p:txBody>
      </p:sp>
      <p:sp>
        <p:nvSpPr>
          <p:cNvPr id="3" name="Content Placeholder 2"/>
          <p:cNvSpPr>
            <a:spLocks noGrp="1"/>
          </p:cNvSpPr>
          <p:nvPr>
            <p:ph idx="1"/>
          </p:nvPr>
        </p:nvSpPr>
        <p:spPr/>
        <p:txBody>
          <a:bodyPr/>
          <a:lstStyle/>
          <a:p>
            <a:r>
              <a:rPr lang="en-US" dirty="0" smtClean="0"/>
              <a:t>Mylan-Puskar Health Right: Morgantown</a:t>
            </a:r>
          </a:p>
          <a:p>
            <a:r>
              <a:rPr lang="en-US" dirty="0" smtClean="0"/>
              <a:t>West Virginia Health Right: Charleston</a:t>
            </a:r>
          </a:p>
          <a:p>
            <a:r>
              <a:rPr lang="en-US" dirty="0"/>
              <a:t>The Exchange </a:t>
            </a:r>
            <a:r>
              <a:rPr lang="en-US" dirty="0" smtClean="0"/>
              <a:t>Union: Charles Town</a:t>
            </a:r>
            <a:endParaRPr lang="en-US" dirty="0"/>
          </a:p>
          <a:p>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pPr>
                <a:defRPr/>
              </a:pPr>
              <a:t>29</a:t>
            </a:fld>
            <a:endParaRPr lang="en-US"/>
          </a:p>
        </p:txBody>
      </p:sp>
    </p:spTree>
    <p:extLst>
      <p:ext uri="{BB962C8B-B14F-4D97-AF65-F5344CB8AC3E}">
        <p14:creationId xmlns:p14="http://schemas.microsoft.com/office/powerpoint/2010/main" val="1227821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Speaker Disclosure</a:t>
            </a:r>
          </a:p>
        </p:txBody>
      </p:sp>
      <p:sp>
        <p:nvSpPr>
          <p:cNvPr id="40963" name="Content Placeholder 2"/>
          <p:cNvSpPr>
            <a:spLocks noGrp="1"/>
          </p:cNvSpPr>
          <p:nvPr>
            <p:ph idx="1"/>
          </p:nvPr>
        </p:nvSpPr>
        <p:spPr/>
        <p:txBody>
          <a:bodyPr/>
          <a:lstStyle/>
          <a:p>
            <a:pPr marL="0" indent="0">
              <a:buFont typeface="Arial" panose="020B0604020202020204" pitchFamily="34" charset="0"/>
              <a:buNone/>
            </a:pPr>
            <a:r>
              <a:rPr lang="en-US" altLang="en-US" sz="3000" dirty="0" smtClean="0"/>
              <a:t>Speakers are required to disclose any commercial relationships before today’s presentation.</a:t>
            </a:r>
          </a:p>
          <a:p>
            <a:pPr marL="0" indent="0">
              <a:buFont typeface="Arial" panose="020B0604020202020204" pitchFamily="34" charset="0"/>
              <a:buNone/>
            </a:pPr>
            <a:endParaRPr lang="en-US" altLang="en-US" sz="3000" dirty="0"/>
          </a:p>
          <a:p>
            <a:pPr marL="0" indent="0">
              <a:buFont typeface="Arial" panose="020B0604020202020204" pitchFamily="34" charset="0"/>
              <a:buNone/>
            </a:pPr>
            <a:r>
              <a:rPr lang="en-US" altLang="en-US" sz="3000" dirty="0" smtClean="0"/>
              <a:t>Carolyn Kidd has nothing to disclose</a:t>
            </a:r>
          </a:p>
        </p:txBody>
      </p:sp>
    </p:spTree>
    <p:extLst>
      <p:ext uri="{BB962C8B-B14F-4D97-AF65-F5344CB8AC3E}">
        <p14:creationId xmlns:p14="http://schemas.microsoft.com/office/powerpoint/2010/main" val="34649013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Medication Assisted Treatment (MAT)</a:t>
            </a:r>
            <a:endParaRPr lang="en-US" dirty="0">
              <a:solidFill>
                <a:schemeClr val="tx1"/>
              </a:solidFill>
            </a:endParaRPr>
          </a:p>
        </p:txBody>
      </p:sp>
      <p:sp>
        <p:nvSpPr>
          <p:cNvPr id="3" name="Content Placeholder 2"/>
          <p:cNvSpPr>
            <a:spLocks noGrp="1"/>
          </p:cNvSpPr>
          <p:nvPr>
            <p:ph idx="1"/>
          </p:nvPr>
        </p:nvSpPr>
        <p:spPr/>
        <p:txBody>
          <a:bodyPr/>
          <a:lstStyle/>
          <a:p>
            <a:r>
              <a:rPr lang="en-US" dirty="0"/>
              <a:t>MAT </a:t>
            </a:r>
            <a:r>
              <a:rPr lang="en-US" dirty="0" smtClean="0"/>
              <a:t>an effective therapy </a:t>
            </a:r>
            <a:r>
              <a:rPr lang="en-US" dirty="0"/>
              <a:t>for </a:t>
            </a:r>
            <a:r>
              <a:rPr lang="en-US" dirty="0" smtClean="0"/>
              <a:t>opioid dependence:</a:t>
            </a:r>
          </a:p>
          <a:p>
            <a:pPr lvl="1"/>
            <a:r>
              <a:rPr lang="en-US" dirty="0" smtClean="0"/>
              <a:t>reducing </a:t>
            </a:r>
            <a:r>
              <a:rPr lang="en-US" dirty="0"/>
              <a:t>risk behaviors related to injection drug </a:t>
            </a:r>
            <a:r>
              <a:rPr lang="en-US" dirty="0" smtClean="0"/>
              <a:t>use</a:t>
            </a:r>
          </a:p>
          <a:p>
            <a:pPr lvl="1"/>
            <a:r>
              <a:rPr lang="en-US" dirty="0" smtClean="0"/>
              <a:t>preventing HIV transmission</a:t>
            </a:r>
          </a:p>
          <a:p>
            <a:endParaRPr lang="en-US" dirty="0" smtClean="0"/>
          </a:p>
          <a:p>
            <a:r>
              <a:rPr lang="en-US" dirty="0" smtClean="0"/>
              <a:t>MAT </a:t>
            </a:r>
            <a:r>
              <a:rPr lang="en-US" dirty="0"/>
              <a:t>uses methadone, buprenorphine, </a:t>
            </a:r>
            <a:r>
              <a:rPr lang="en-US" dirty="0" smtClean="0"/>
              <a:t>buprenorphine/naloxone, (</a:t>
            </a:r>
            <a:r>
              <a:rPr lang="en-US" dirty="0" err="1"/>
              <a:t>suboxone</a:t>
            </a:r>
            <a:r>
              <a:rPr lang="en-US" dirty="0"/>
              <a:t>)/naltrexone or other </a:t>
            </a:r>
            <a:r>
              <a:rPr lang="en-US" dirty="0" smtClean="0"/>
              <a:t>medications/therapies</a:t>
            </a:r>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30</a:t>
            </a:fld>
            <a:endParaRPr lang="en-US">
              <a:solidFill>
                <a:prstClr val="black">
                  <a:tint val="75000"/>
                </a:prstClr>
              </a:solidFill>
            </a:endParaRPr>
          </a:p>
        </p:txBody>
      </p:sp>
    </p:spTree>
    <p:extLst>
      <p:ext uri="{BB962C8B-B14F-4D97-AF65-F5344CB8AC3E}">
        <p14:creationId xmlns:p14="http://schemas.microsoft.com/office/powerpoint/2010/main" val="3875735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Street Outreach</a:t>
            </a:r>
            <a:endParaRPr lang="en-US" dirty="0">
              <a:solidFill>
                <a:schemeClr val="tx1"/>
              </a:solidFill>
            </a:endParaRPr>
          </a:p>
        </p:txBody>
      </p:sp>
      <p:sp>
        <p:nvSpPr>
          <p:cNvPr id="3" name="Content Placeholder 2"/>
          <p:cNvSpPr>
            <a:spLocks noGrp="1"/>
          </p:cNvSpPr>
          <p:nvPr>
            <p:ph idx="1"/>
          </p:nvPr>
        </p:nvSpPr>
        <p:spPr/>
        <p:txBody>
          <a:bodyPr>
            <a:normAutofit fontScale="92500" lnSpcReduction="10000"/>
          </a:bodyPr>
          <a:lstStyle/>
          <a:p>
            <a:r>
              <a:rPr lang="en-US" dirty="0" smtClean="0"/>
              <a:t>Educational </a:t>
            </a:r>
            <a:r>
              <a:rPr lang="en-US" dirty="0"/>
              <a:t>street outreach has been one of the most successful strategies for slowing the spread of HIV among U.S. </a:t>
            </a:r>
            <a:r>
              <a:rPr lang="en-US" dirty="0" smtClean="0"/>
              <a:t>IVDUs</a:t>
            </a:r>
          </a:p>
          <a:p>
            <a:r>
              <a:rPr lang="en-US" dirty="0" smtClean="0"/>
              <a:t>Services delivered in a variety of settings:</a:t>
            </a:r>
          </a:p>
          <a:p>
            <a:pPr lvl="1"/>
            <a:r>
              <a:rPr lang="en-US" dirty="0"/>
              <a:t>streets, storefronts, mobile vans, and </a:t>
            </a:r>
            <a:r>
              <a:rPr lang="en-US" dirty="0" smtClean="0"/>
              <a:t>other places </a:t>
            </a:r>
            <a:r>
              <a:rPr lang="en-US" dirty="0"/>
              <a:t>where </a:t>
            </a:r>
            <a:r>
              <a:rPr lang="en-US" dirty="0" smtClean="0"/>
              <a:t>IVDUs </a:t>
            </a:r>
            <a:r>
              <a:rPr lang="en-US" dirty="0"/>
              <a:t>often </a:t>
            </a:r>
            <a:r>
              <a:rPr lang="en-US" dirty="0" smtClean="0"/>
              <a:t>gather</a:t>
            </a:r>
          </a:p>
          <a:p>
            <a:r>
              <a:rPr lang="en-US" dirty="0" smtClean="0"/>
              <a:t>Increases </a:t>
            </a:r>
            <a:r>
              <a:rPr lang="en-US" dirty="0"/>
              <a:t>access </a:t>
            </a:r>
            <a:r>
              <a:rPr lang="en-US" dirty="0" smtClean="0"/>
              <a:t>to:</a:t>
            </a:r>
          </a:p>
          <a:p>
            <a:pPr lvl="1"/>
            <a:r>
              <a:rPr lang="en-US" dirty="0" smtClean="0"/>
              <a:t>HIV prevention information</a:t>
            </a:r>
          </a:p>
          <a:p>
            <a:pPr lvl="1"/>
            <a:r>
              <a:rPr lang="en-US" dirty="0" smtClean="0"/>
              <a:t>risk-reduction skills</a:t>
            </a:r>
          </a:p>
          <a:p>
            <a:pPr lvl="1"/>
            <a:r>
              <a:rPr lang="en-US" dirty="0" smtClean="0"/>
              <a:t>materials </a:t>
            </a:r>
            <a:r>
              <a:rPr lang="en-US" dirty="0"/>
              <a:t>(condoms, </a:t>
            </a:r>
            <a:r>
              <a:rPr lang="en-US" dirty="0" smtClean="0"/>
              <a:t>clean syringes</a:t>
            </a:r>
            <a:r>
              <a:rPr lang="en-US" dirty="0"/>
              <a:t>, etc</a:t>
            </a:r>
            <a:r>
              <a:rPr lang="en-US" dirty="0" smtClean="0"/>
              <a:t>.)</a:t>
            </a:r>
          </a:p>
          <a:p>
            <a:pPr lvl="1"/>
            <a:r>
              <a:rPr lang="en-US" dirty="0" smtClean="0"/>
              <a:t>provision </a:t>
            </a:r>
            <a:r>
              <a:rPr lang="en-US" dirty="0"/>
              <a:t>of overdose prevention </a:t>
            </a:r>
            <a:r>
              <a:rPr lang="en-US" dirty="0" smtClean="0"/>
              <a:t>medication</a:t>
            </a:r>
            <a:endParaRPr lang="en-US" dirty="0"/>
          </a:p>
          <a:p>
            <a:r>
              <a:rPr lang="en-US" dirty="0" smtClean="0"/>
              <a:t>Links IVDUs </a:t>
            </a:r>
            <a:r>
              <a:rPr lang="en-US" dirty="0"/>
              <a:t>to additional </a:t>
            </a:r>
            <a:r>
              <a:rPr lang="en-US" dirty="0" smtClean="0"/>
              <a:t>HIV prevention </a:t>
            </a:r>
            <a:r>
              <a:rPr lang="en-US" dirty="0"/>
              <a:t>services such as </a:t>
            </a:r>
            <a:r>
              <a:rPr lang="en-US" dirty="0" smtClean="0"/>
              <a:t>MAT, </a:t>
            </a:r>
            <a:r>
              <a:rPr lang="en-US" dirty="0"/>
              <a:t>HIV care and treatment</a:t>
            </a:r>
          </a:p>
        </p:txBody>
      </p:sp>
      <p:sp>
        <p:nvSpPr>
          <p:cNvPr id="4" name="Footer Placeholder 3"/>
          <p:cNvSpPr>
            <a:spLocks noGrp="1"/>
          </p:cNvSpPr>
          <p:nvPr>
            <p:ph type="ftr" sz="quarter" idx="11"/>
          </p:nvPr>
        </p:nvSpPr>
        <p:spPr/>
        <p:txBody>
          <a:bodyPr/>
          <a:lstStyle/>
          <a:p>
            <a:pPr>
              <a:defRPr/>
            </a:pPr>
            <a:r>
              <a:rPr lang="en-US" dirty="0">
                <a:solidFill>
                  <a:schemeClr val="tx1"/>
                </a:solidFill>
              </a:rPr>
              <a:t>http://hivinsite.ucsf.edu/InSite?page=kb-07-04-01-01#S1X</a:t>
            </a: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31</a:t>
            </a:fld>
            <a:endParaRPr lang="en-US">
              <a:solidFill>
                <a:prstClr val="black">
                  <a:tint val="75000"/>
                </a:prstClr>
              </a:solidFill>
            </a:endParaRPr>
          </a:p>
        </p:txBody>
      </p:sp>
    </p:spTree>
    <p:extLst>
      <p:ext uri="{BB962C8B-B14F-4D97-AF65-F5344CB8AC3E}">
        <p14:creationId xmlns:p14="http://schemas.microsoft.com/office/powerpoint/2010/main" val="9033859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HIV Counseling and Testing</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HIV testing allows for case finding, linkage to care</a:t>
            </a:r>
          </a:p>
          <a:p>
            <a:endParaRPr lang="en-US" dirty="0"/>
          </a:p>
          <a:p>
            <a:r>
              <a:rPr lang="en-US" dirty="0" smtClean="0"/>
              <a:t>Testing sites:</a:t>
            </a:r>
          </a:p>
          <a:p>
            <a:pPr lvl="1"/>
            <a:r>
              <a:rPr lang="en-US" dirty="0" smtClean="0"/>
              <a:t>County health departments</a:t>
            </a:r>
          </a:p>
          <a:p>
            <a:pPr lvl="1"/>
            <a:r>
              <a:rPr lang="en-US" dirty="0" smtClean="0"/>
              <a:t>Primary care centers</a:t>
            </a:r>
          </a:p>
          <a:p>
            <a:pPr lvl="1"/>
            <a:r>
              <a:rPr lang="en-US" dirty="0" smtClean="0"/>
              <a:t>Substance abuse treatment centers</a:t>
            </a:r>
          </a:p>
          <a:p>
            <a:pPr lvl="1"/>
            <a:r>
              <a:rPr lang="en-US" dirty="0" smtClean="0"/>
              <a:t>Syringe exchange programs</a:t>
            </a:r>
          </a:p>
          <a:p>
            <a:pPr lvl="1"/>
            <a:r>
              <a:rPr lang="en-US" dirty="0" smtClean="0"/>
              <a:t>Free clinics</a:t>
            </a:r>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32</a:t>
            </a:fld>
            <a:endParaRPr lang="en-US">
              <a:solidFill>
                <a:prstClr val="black">
                  <a:tint val="75000"/>
                </a:prstClr>
              </a:solidFill>
            </a:endParaRPr>
          </a:p>
        </p:txBody>
      </p:sp>
    </p:spTree>
    <p:extLst>
      <p:ext uri="{BB962C8B-B14F-4D97-AF65-F5344CB8AC3E}">
        <p14:creationId xmlns:p14="http://schemas.microsoft.com/office/powerpoint/2010/main" val="1698394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PrEP</a:t>
            </a:r>
            <a:endParaRPr lang="en-US" dirty="0">
              <a:solidFill>
                <a:schemeClr val="tx1"/>
              </a:solidFill>
            </a:endParaRPr>
          </a:p>
        </p:txBody>
      </p:sp>
      <p:sp>
        <p:nvSpPr>
          <p:cNvPr id="3" name="Content Placeholder 2"/>
          <p:cNvSpPr>
            <a:spLocks noGrp="1"/>
          </p:cNvSpPr>
          <p:nvPr>
            <p:ph idx="1"/>
          </p:nvPr>
        </p:nvSpPr>
        <p:spPr/>
        <p:txBody>
          <a:bodyPr/>
          <a:lstStyle/>
          <a:p>
            <a:r>
              <a:rPr lang="en-US" dirty="0"/>
              <a:t>Pre-exposure prophylaxis (PrEP) can help prevent HIV infection in people who </a:t>
            </a:r>
            <a:r>
              <a:rPr lang="en-US" dirty="0" smtClean="0"/>
              <a:t>are at </a:t>
            </a:r>
            <a:r>
              <a:rPr lang="en-US" dirty="0"/>
              <a:t>risk of becoming infected with </a:t>
            </a:r>
            <a:r>
              <a:rPr lang="en-US" dirty="0" smtClean="0"/>
              <a:t>HIV</a:t>
            </a:r>
            <a:endParaRPr lang="en-US" dirty="0"/>
          </a:p>
          <a:p>
            <a:r>
              <a:rPr lang="en-US" dirty="0"/>
              <a:t>PrEP involves taking a specific HIV medicine </a:t>
            </a:r>
            <a:r>
              <a:rPr lang="en-US" dirty="0" smtClean="0"/>
              <a:t>(</a:t>
            </a:r>
            <a:r>
              <a:rPr lang="en-US" dirty="0" err="1" smtClean="0"/>
              <a:t>Truvada</a:t>
            </a:r>
            <a:r>
              <a:rPr lang="en-US" dirty="0" smtClean="0"/>
              <a:t>) every day</a:t>
            </a:r>
          </a:p>
          <a:p>
            <a:pPr lvl="1"/>
            <a:r>
              <a:rPr lang="en-US" dirty="0" smtClean="0"/>
              <a:t>PrEP </a:t>
            </a:r>
            <a:r>
              <a:rPr lang="en-US" dirty="0"/>
              <a:t>is most effective when taken consistently each </a:t>
            </a:r>
            <a:r>
              <a:rPr lang="en-US" dirty="0" smtClean="0"/>
              <a:t>day</a:t>
            </a:r>
            <a:endParaRPr lang="en-US" dirty="0"/>
          </a:p>
          <a:p>
            <a:r>
              <a:rPr lang="en-US" dirty="0" smtClean="0"/>
              <a:t>Taking </a:t>
            </a:r>
            <a:r>
              <a:rPr lang="en-US" dirty="0"/>
              <a:t>PrEP every day, a person can lower their risk of getting HIV from sex by more than 90% and from injection drug use by more than 70</a:t>
            </a:r>
            <a:r>
              <a:rPr lang="en-US" dirty="0" smtClean="0"/>
              <a:t>%</a:t>
            </a:r>
          </a:p>
          <a:p>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33</a:t>
            </a:fld>
            <a:endParaRPr lang="en-US">
              <a:solidFill>
                <a:prstClr val="black">
                  <a:tint val="75000"/>
                </a:prstClr>
              </a:solidFill>
            </a:endParaRPr>
          </a:p>
        </p:txBody>
      </p:sp>
    </p:spTree>
    <p:extLst>
      <p:ext uri="{BB962C8B-B14F-4D97-AF65-F5344CB8AC3E}">
        <p14:creationId xmlns:p14="http://schemas.microsoft.com/office/powerpoint/2010/main" val="882964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Key </a:t>
            </a:r>
            <a:r>
              <a:rPr lang="en-US" dirty="0">
                <a:solidFill>
                  <a:schemeClr val="tx1"/>
                </a:solidFill>
              </a:rPr>
              <a:t>L</a:t>
            </a:r>
            <a:r>
              <a:rPr lang="en-US" dirty="0" smtClean="0">
                <a:solidFill>
                  <a:schemeClr val="tx1"/>
                </a:solidFill>
              </a:rPr>
              <a:t>earning Points</a:t>
            </a:r>
            <a:endParaRPr lang="en-US" dirty="0">
              <a:solidFill>
                <a:schemeClr val="tx1"/>
              </a:solidFill>
            </a:endParaRPr>
          </a:p>
        </p:txBody>
      </p:sp>
      <p:sp>
        <p:nvSpPr>
          <p:cNvPr id="3" name="Content Placeholder 2"/>
          <p:cNvSpPr>
            <a:spLocks noGrp="1"/>
          </p:cNvSpPr>
          <p:nvPr>
            <p:ph idx="1"/>
          </p:nvPr>
        </p:nvSpPr>
        <p:spPr/>
        <p:txBody>
          <a:bodyPr>
            <a:normAutofit lnSpcReduction="10000"/>
          </a:bodyPr>
          <a:lstStyle/>
          <a:p>
            <a:r>
              <a:rPr lang="en-US" dirty="0" smtClean="0"/>
              <a:t>HIV and Intravenous Drug use are intrinsically intertwined</a:t>
            </a:r>
          </a:p>
          <a:p>
            <a:endParaRPr lang="en-US" dirty="0" smtClean="0"/>
          </a:p>
          <a:p>
            <a:r>
              <a:rPr lang="en-US" dirty="0" smtClean="0"/>
              <a:t>Health disparity in West Virginia has put us in a similar situation related to our HIV outbreak linked to Substance Use Disorder (IVDU) as seen in Scott County Indiana 2015</a:t>
            </a:r>
          </a:p>
          <a:p>
            <a:endParaRPr lang="en-US" dirty="0"/>
          </a:p>
          <a:p>
            <a:r>
              <a:rPr lang="en-US" dirty="0" smtClean="0"/>
              <a:t>Challenges in population care, treatment and adherence to antiretroviral therapy impacts viral transmission</a:t>
            </a:r>
          </a:p>
          <a:p>
            <a:endParaRPr lang="en-US" dirty="0"/>
          </a:p>
          <a:p>
            <a:r>
              <a:rPr lang="en-US" dirty="0" smtClean="0"/>
              <a:t>Syringe Exchange an important part of HIV prevention</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34</a:t>
            </a:fld>
            <a:endParaRPr lang="en-US">
              <a:solidFill>
                <a:prstClr val="black">
                  <a:tint val="75000"/>
                </a:prstClr>
              </a:solidFill>
            </a:endParaRPr>
          </a:p>
        </p:txBody>
      </p:sp>
    </p:spTree>
    <p:extLst>
      <p:ext uri="{BB962C8B-B14F-4D97-AF65-F5344CB8AC3E}">
        <p14:creationId xmlns:p14="http://schemas.microsoft.com/office/powerpoint/2010/main" val="13569879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MidAtlantic AIDS Education and Training Center - Contact Information</a:t>
            </a:r>
            <a:endParaRPr lang="en-US" dirty="0"/>
          </a:p>
        </p:txBody>
      </p:sp>
      <p:sp>
        <p:nvSpPr>
          <p:cNvPr id="3" name="Content Placeholder 2"/>
          <p:cNvSpPr>
            <a:spLocks noGrp="1"/>
          </p:cNvSpPr>
          <p:nvPr>
            <p:ph sz="half" idx="1"/>
          </p:nvPr>
        </p:nvSpPr>
        <p:spPr/>
        <p:txBody>
          <a:bodyPr>
            <a:normAutofit/>
          </a:bodyPr>
          <a:lstStyle/>
          <a:p>
            <a:pPr marL="0" indent="0">
              <a:spcBef>
                <a:spcPts val="0"/>
              </a:spcBef>
              <a:buNone/>
            </a:pPr>
            <a:r>
              <a:rPr lang="en-US" sz="2000" b="1" dirty="0" smtClean="0">
                <a:solidFill>
                  <a:srgbClr val="25408F"/>
                </a:solidFill>
              </a:rPr>
              <a:t>Regional Partner</a:t>
            </a:r>
            <a:r>
              <a:rPr lang="en-US" sz="2000" dirty="0" smtClean="0">
                <a:solidFill>
                  <a:srgbClr val="25408F"/>
                </a:solidFill>
              </a:rPr>
              <a:t>: West Virginia</a:t>
            </a:r>
          </a:p>
          <a:p>
            <a:pPr marL="0" indent="0">
              <a:spcBef>
                <a:spcPts val="0"/>
              </a:spcBef>
              <a:buNone/>
            </a:pPr>
            <a:r>
              <a:rPr lang="en-US" sz="2000" dirty="0" smtClean="0"/>
              <a:t>Contact</a:t>
            </a:r>
          </a:p>
          <a:p>
            <a:pPr marL="0" indent="0">
              <a:spcBef>
                <a:spcPts val="0"/>
              </a:spcBef>
              <a:buNone/>
            </a:pPr>
            <a:r>
              <a:rPr lang="en-US" sz="2000" dirty="0" smtClean="0"/>
              <a:t>Information: Carolyn Kidd RN ACRN</a:t>
            </a:r>
          </a:p>
          <a:p>
            <a:pPr marL="0" indent="0">
              <a:spcBef>
                <a:spcPts val="0"/>
              </a:spcBef>
              <a:buNone/>
            </a:pPr>
            <a:r>
              <a:rPr lang="en-US" sz="2000" dirty="0" smtClean="0">
                <a:hlinkClick r:id="rId3"/>
              </a:rPr>
              <a:t>ckidd@hsc.wvu.edu</a:t>
            </a:r>
            <a:endParaRPr lang="en-US" sz="2000" dirty="0" smtClean="0"/>
          </a:p>
          <a:p>
            <a:pPr marL="0" indent="0">
              <a:spcBef>
                <a:spcPts val="0"/>
              </a:spcBef>
              <a:buNone/>
            </a:pPr>
            <a:r>
              <a:rPr lang="en-US" sz="2000" dirty="0" smtClean="0"/>
              <a:t>304-293-6359</a:t>
            </a:r>
            <a:endParaRPr lang="en-US" sz="2000" dirty="0"/>
          </a:p>
        </p:txBody>
      </p:sp>
      <p:sp>
        <p:nvSpPr>
          <p:cNvPr id="4" name="Content Placeholder 3"/>
          <p:cNvSpPr>
            <a:spLocks noGrp="1"/>
          </p:cNvSpPr>
          <p:nvPr>
            <p:ph sz="half" idx="2"/>
          </p:nvPr>
        </p:nvSpPr>
        <p:spPr/>
        <p:txBody>
          <a:bodyPr>
            <a:noAutofit/>
          </a:bodyPr>
          <a:lstStyle/>
          <a:p>
            <a:pPr marL="0" indent="0">
              <a:spcBef>
                <a:spcPts val="0"/>
              </a:spcBef>
              <a:buNone/>
            </a:pPr>
            <a:r>
              <a:rPr lang="en-US" sz="2000" b="1" dirty="0">
                <a:solidFill>
                  <a:srgbClr val="25408F"/>
                </a:solidFill>
              </a:rPr>
              <a:t>Headquarters:</a:t>
            </a:r>
          </a:p>
          <a:p>
            <a:pPr marL="0" indent="0">
              <a:spcBef>
                <a:spcPts val="0"/>
              </a:spcBef>
              <a:buNone/>
            </a:pPr>
            <a:r>
              <a:rPr lang="en-US" sz="2000" dirty="0"/>
              <a:t>MidAtlantic AIDS Education and Training Center </a:t>
            </a:r>
          </a:p>
          <a:p>
            <a:pPr marL="0" indent="0">
              <a:spcBef>
                <a:spcPts val="0"/>
              </a:spcBef>
              <a:buNone/>
            </a:pPr>
            <a:r>
              <a:rPr lang="en-US" sz="2000" dirty="0"/>
              <a:t>Department of Infectious Diseases and Microbiology,</a:t>
            </a:r>
          </a:p>
          <a:p>
            <a:pPr marL="0" indent="0">
              <a:spcBef>
                <a:spcPts val="0"/>
              </a:spcBef>
              <a:buNone/>
            </a:pPr>
            <a:r>
              <a:rPr lang="en-US" sz="2000" dirty="0"/>
              <a:t>Graduate School of Public Health,</a:t>
            </a:r>
          </a:p>
          <a:p>
            <a:pPr marL="0" indent="0">
              <a:spcBef>
                <a:spcPts val="0"/>
              </a:spcBef>
              <a:buNone/>
            </a:pPr>
            <a:r>
              <a:rPr lang="en-US" sz="2000" dirty="0"/>
              <a:t>University of Pittsburgh</a:t>
            </a:r>
          </a:p>
          <a:p>
            <a:pPr marL="0" indent="0">
              <a:spcBef>
                <a:spcPts val="0"/>
              </a:spcBef>
              <a:buNone/>
            </a:pPr>
            <a:r>
              <a:rPr lang="en-US" sz="2000" dirty="0"/>
              <a:t>412-624-1895</a:t>
            </a:r>
          </a:p>
          <a:p>
            <a:pPr marL="0" indent="0">
              <a:spcBef>
                <a:spcPts val="0"/>
              </a:spcBef>
              <a:buNone/>
            </a:pPr>
            <a:r>
              <a:rPr lang="en-US" sz="2000" dirty="0" smtClean="0">
                <a:hlinkClick r:id="rId4"/>
              </a:rPr>
              <a:t>maaetc@pitt.edu</a:t>
            </a:r>
            <a:r>
              <a:rPr lang="en-US" sz="2000" dirty="0" smtClean="0"/>
              <a:t> </a:t>
            </a:r>
            <a:endParaRPr lang="en-US" sz="2000" dirty="0"/>
          </a:p>
          <a:p>
            <a:pPr marL="0" indent="0">
              <a:spcBef>
                <a:spcPts val="0"/>
              </a:spcBef>
              <a:buNone/>
            </a:pPr>
            <a:r>
              <a:rPr lang="en-US" sz="2000" dirty="0" smtClean="0">
                <a:hlinkClick r:id="rId5"/>
              </a:rPr>
              <a:t>www.maaetc.org</a:t>
            </a:r>
            <a:r>
              <a:rPr lang="en-US" sz="2000" dirty="0" smtClean="0"/>
              <a:t> </a:t>
            </a:r>
            <a:endParaRPr lang="en-US" sz="2000" dirty="0"/>
          </a:p>
          <a:p>
            <a:pPr>
              <a:spcBef>
                <a:spcPts val="0"/>
              </a:spcBef>
            </a:pPr>
            <a:endParaRPr lang="en-US" sz="2000" dirty="0"/>
          </a:p>
          <a:p>
            <a:pPr>
              <a:spcBef>
                <a:spcPts val="0"/>
              </a:spcBef>
            </a:pPr>
            <a:endParaRPr lang="en-US" sz="2000" dirty="0"/>
          </a:p>
          <a:p>
            <a:pPr marL="0" indent="0">
              <a:spcBef>
                <a:spcPts val="0"/>
              </a:spcBef>
              <a:buNone/>
            </a:pPr>
            <a:r>
              <a:rPr lang="en-US" sz="1200" dirty="0"/>
              <a:t>Linda Rose Frank, PHD, MSN, ACRN, FAAN</a:t>
            </a:r>
          </a:p>
          <a:p>
            <a:pPr marL="0" indent="0">
              <a:spcBef>
                <a:spcPts val="0"/>
              </a:spcBef>
              <a:buNone/>
            </a:pPr>
            <a:r>
              <a:rPr lang="en-US" sz="1200" dirty="0"/>
              <a:t>Principal Investigator and Program Director</a:t>
            </a:r>
          </a:p>
          <a:p>
            <a:pPr marL="0" indent="0">
              <a:spcBef>
                <a:spcPts val="0"/>
              </a:spcBef>
              <a:buNone/>
            </a:pPr>
            <a:r>
              <a:rPr lang="en-US" sz="1200" dirty="0" smtClean="0"/>
              <a:t>Professor </a:t>
            </a:r>
            <a:r>
              <a:rPr lang="en-US" sz="1200" dirty="0"/>
              <a:t>of Public Health, Medicine &amp; Nursing</a:t>
            </a:r>
          </a:p>
          <a:p>
            <a:pPr marL="0" indent="0">
              <a:spcBef>
                <a:spcPts val="0"/>
              </a:spcBef>
              <a:buNone/>
            </a:pPr>
            <a:r>
              <a:rPr lang="en-US" sz="1200" dirty="0"/>
              <a:t>University of Pittsburgh</a:t>
            </a:r>
          </a:p>
        </p:txBody>
      </p:sp>
    </p:spTree>
    <p:extLst>
      <p:ext uri="{BB962C8B-B14F-4D97-AF65-F5344CB8AC3E}">
        <p14:creationId xmlns:p14="http://schemas.microsoft.com/office/powerpoint/2010/main" val="784157763"/>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Needs</a:t>
            </a:r>
            <a:endParaRPr lang="en-US" dirty="0"/>
          </a:p>
        </p:txBody>
      </p:sp>
      <p:sp>
        <p:nvSpPr>
          <p:cNvPr id="3" name="Content Placeholder 2"/>
          <p:cNvSpPr>
            <a:spLocks noGrp="1"/>
          </p:cNvSpPr>
          <p:nvPr>
            <p:ph idx="1"/>
          </p:nvPr>
        </p:nvSpPr>
        <p:spPr/>
        <p:txBody>
          <a:bodyPr/>
          <a:lstStyle/>
          <a:p>
            <a:pPr marL="0" indent="0">
              <a:buNone/>
            </a:pPr>
            <a:r>
              <a:rPr lang="en-US" dirty="0" smtClean="0"/>
              <a:t>We have attempted to make this presentation compliant with the </a:t>
            </a:r>
            <a:r>
              <a:rPr lang="en-US" u="sng" dirty="0" smtClean="0"/>
              <a:t>Americans with Disabilities Act </a:t>
            </a:r>
            <a:r>
              <a:rPr lang="en-US" dirty="0" smtClean="0"/>
              <a:t>and Section 508 of the </a:t>
            </a:r>
            <a:r>
              <a:rPr lang="en-US" u="sng" dirty="0" smtClean="0"/>
              <a:t>Rehabilitation Act</a:t>
            </a:r>
            <a:r>
              <a:rPr lang="en-US" dirty="0" smtClean="0"/>
              <a:t>.</a:t>
            </a:r>
          </a:p>
          <a:p>
            <a:pPr marL="0" indent="0">
              <a:buNone/>
            </a:pPr>
            <a:r>
              <a:rPr lang="en-US" dirty="0" smtClean="0"/>
              <a:t>If you find that you need further accommodation, or alternate means to utilize this presentation, please contact us and we will attempt to further accommodate your needs.</a:t>
            </a: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pPr>
                <a:defRPr/>
              </a:pPr>
              <a:t>4</a:t>
            </a:fld>
            <a:endParaRPr lang="en-US"/>
          </a:p>
        </p:txBody>
      </p:sp>
    </p:spTree>
    <p:extLst>
      <p:ext uri="{BB962C8B-B14F-4D97-AF65-F5344CB8AC3E}">
        <p14:creationId xmlns:p14="http://schemas.microsoft.com/office/powerpoint/2010/main" val="3091512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a:t>
            </a:r>
            <a:r>
              <a:rPr lang="en-US" dirty="0" smtClean="0"/>
              <a:t>Disparity and Health Outcomes</a:t>
            </a:r>
            <a:endParaRPr lang="en-US" dirty="0"/>
          </a:p>
        </p:txBody>
      </p:sp>
      <p:sp>
        <p:nvSpPr>
          <p:cNvPr id="3" name="Content Placeholder 2"/>
          <p:cNvSpPr>
            <a:spLocks noGrp="1"/>
          </p:cNvSpPr>
          <p:nvPr>
            <p:ph idx="1"/>
          </p:nvPr>
        </p:nvSpPr>
        <p:spPr>
          <a:xfrm>
            <a:off x="457200" y="1828801"/>
            <a:ext cx="8229600" cy="4190999"/>
          </a:xfrm>
        </p:spPr>
        <p:txBody>
          <a:bodyPr>
            <a:normAutofit fontScale="92500" lnSpcReduction="20000"/>
          </a:bodyPr>
          <a:lstStyle/>
          <a:p>
            <a:pPr marL="0" indent="0">
              <a:buClr>
                <a:schemeClr val="bg1"/>
              </a:buClr>
              <a:buNone/>
            </a:pPr>
            <a:r>
              <a:rPr lang="en-US" dirty="0"/>
              <a:t>Health is linked with social or economic hardship related to:</a:t>
            </a:r>
          </a:p>
          <a:p>
            <a:pPr lvl="2">
              <a:buClr>
                <a:schemeClr val="bg1"/>
              </a:buClr>
            </a:pPr>
            <a:r>
              <a:rPr lang="en-US" sz="2200" dirty="0">
                <a:solidFill>
                  <a:srgbClr val="25408F"/>
                </a:solidFill>
              </a:rPr>
              <a:t>Race/ethnicity        </a:t>
            </a:r>
          </a:p>
          <a:p>
            <a:pPr lvl="2">
              <a:buClr>
                <a:schemeClr val="bg1"/>
              </a:buClr>
            </a:pPr>
            <a:r>
              <a:rPr lang="en-US" sz="2200" dirty="0">
                <a:solidFill>
                  <a:srgbClr val="25408F"/>
                </a:solidFill>
              </a:rPr>
              <a:t>religion</a:t>
            </a:r>
          </a:p>
          <a:p>
            <a:pPr lvl="2">
              <a:buClr>
                <a:schemeClr val="bg1"/>
              </a:buClr>
            </a:pPr>
            <a:r>
              <a:rPr lang="en-US" sz="2200" dirty="0">
                <a:solidFill>
                  <a:srgbClr val="25408F"/>
                </a:solidFill>
              </a:rPr>
              <a:t>socioeconomic status</a:t>
            </a:r>
          </a:p>
          <a:p>
            <a:pPr lvl="2">
              <a:buClr>
                <a:schemeClr val="bg1"/>
              </a:buClr>
            </a:pPr>
            <a:r>
              <a:rPr lang="en-US" sz="2200" dirty="0">
                <a:solidFill>
                  <a:srgbClr val="25408F"/>
                </a:solidFill>
              </a:rPr>
              <a:t>geographic location ?</a:t>
            </a:r>
          </a:p>
          <a:p>
            <a:pPr lvl="2">
              <a:buClr>
                <a:schemeClr val="bg1"/>
              </a:buClr>
            </a:pPr>
            <a:r>
              <a:rPr lang="en-US" sz="2200" dirty="0">
                <a:solidFill>
                  <a:srgbClr val="25408F"/>
                </a:solidFill>
              </a:rPr>
              <a:t>access to health services including mental health services</a:t>
            </a:r>
          </a:p>
          <a:p>
            <a:pPr lvl="2">
              <a:buClr>
                <a:schemeClr val="bg1"/>
              </a:buClr>
            </a:pPr>
            <a:r>
              <a:rPr lang="en-US" sz="2200" dirty="0">
                <a:solidFill>
                  <a:srgbClr val="25408F"/>
                </a:solidFill>
              </a:rPr>
              <a:t>quality of education and job training</a:t>
            </a:r>
          </a:p>
          <a:p>
            <a:pPr marL="0" indent="0" eaLnBrk="1" fontAlgn="auto" hangingPunct="1">
              <a:spcAft>
                <a:spcPts val="0"/>
              </a:spcAft>
              <a:buNone/>
              <a:defRPr/>
            </a:pPr>
            <a:r>
              <a:rPr lang="en-US" dirty="0"/>
              <a:t>Compared to urban residents, rural residents are generally:</a:t>
            </a:r>
          </a:p>
          <a:p>
            <a:pPr lvl="2" eaLnBrk="1" fontAlgn="auto" hangingPunct="1">
              <a:spcAft>
                <a:spcPts val="0"/>
              </a:spcAft>
              <a:buClr>
                <a:prstClr val="white"/>
              </a:buClr>
              <a:buFont typeface="Arial" pitchFamily="34" charset="0"/>
              <a:buChar char="•"/>
              <a:defRPr/>
            </a:pPr>
            <a:r>
              <a:rPr lang="en-US" sz="2200" dirty="0">
                <a:solidFill>
                  <a:srgbClr val="25408F"/>
                </a:solidFill>
              </a:rPr>
              <a:t>Poorer</a:t>
            </a:r>
          </a:p>
          <a:p>
            <a:pPr lvl="2" eaLnBrk="1" fontAlgn="auto" hangingPunct="1">
              <a:spcAft>
                <a:spcPts val="0"/>
              </a:spcAft>
              <a:buClr>
                <a:prstClr val="white"/>
              </a:buClr>
              <a:buFont typeface="Arial" pitchFamily="34" charset="0"/>
              <a:buChar char="•"/>
              <a:defRPr/>
            </a:pPr>
            <a:r>
              <a:rPr lang="en-US" sz="2200" dirty="0">
                <a:solidFill>
                  <a:srgbClr val="25408F"/>
                </a:solidFill>
              </a:rPr>
              <a:t>Less educated</a:t>
            </a:r>
          </a:p>
          <a:p>
            <a:pPr lvl="2" eaLnBrk="1" fontAlgn="auto" hangingPunct="1">
              <a:spcAft>
                <a:spcPts val="0"/>
              </a:spcAft>
              <a:buClr>
                <a:prstClr val="white"/>
              </a:buClr>
              <a:buFont typeface="Arial" pitchFamily="34" charset="0"/>
              <a:buChar char="•"/>
              <a:defRPr/>
            </a:pPr>
            <a:r>
              <a:rPr lang="en-US" sz="2200" dirty="0">
                <a:solidFill>
                  <a:srgbClr val="25408F"/>
                </a:solidFill>
              </a:rPr>
              <a:t>More likely to be uninsured</a:t>
            </a:r>
          </a:p>
          <a:p>
            <a:pPr lvl="2" eaLnBrk="1" fontAlgn="auto" hangingPunct="1">
              <a:spcAft>
                <a:spcPts val="0"/>
              </a:spcAft>
              <a:buClr>
                <a:prstClr val="white"/>
              </a:buClr>
              <a:buFont typeface="Arial" pitchFamily="34" charset="0"/>
              <a:buChar char="•"/>
              <a:defRPr/>
            </a:pPr>
            <a:r>
              <a:rPr lang="en-US" sz="2200" dirty="0">
                <a:solidFill>
                  <a:srgbClr val="25408F"/>
                </a:solidFill>
              </a:rPr>
              <a:t>Older</a:t>
            </a:r>
          </a:p>
          <a:p>
            <a:pPr lvl="2" eaLnBrk="1" fontAlgn="auto" hangingPunct="1">
              <a:spcAft>
                <a:spcPts val="0"/>
              </a:spcAft>
              <a:buClr>
                <a:prstClr val="white"/>
              </a:buClr>
              <a:buFont typeface="Arial" pitchFamily="34" charset="0"/>
              <a:buChar char="•"/>
              <a:defRPr/>
            </a:pPr>
            <a:r>
              <a:rPr lang="en-US" sz="2200" dirty="0">
                <a:solidFill>
                  <a:srgbClr val="25408F"/>
                </a:solidFill>
              </a:rPr>
              <a:t>More likely to be unemployed</a:t>
            </a:r>
          </a:p>
          <a:p>
            <a:pPr>
              <a:buClr>
                <a:schemeClr val="bg1"/>
              </a:buClr>
            </a:pPr>
            <a:endParaRPr lang="en-US" sz="1950" dirty="0">
              <a:solidFill>
                <a:schemeClr val="bg1"/>
              </a:solidFill>
            </a:endParaRPr>
          </a:p>
          <a:p>
            <a:pPr lvl="2">
              <a:buClr>
                <a:schemeClr val="bg1"/>
              </a:buClr>
            </a:pPr>
            <a:endParaRPr lang="en-US" sz="1500" dirty="0">
              <a:solidFill>
                <a:schemeClr val="bg1"/>
              </a:solidFill>
            </a:endParaRPr>
          </a:p>
          <a:p>
            <a:pPr>
              <a:buClr>
                <a:schemeClr val="bg1"/>
              </a:buClr>
            </a:pPr>
            <a:endParaRPr lang="en-US" dirty="0"/>
          </a:p>
          <a:p>
            <a:endParaRPr lang="en-US" dirty="0"/>
          </a:p>
        </p:txBody>
      </p:sp>
      <p:sp>
        <p:nvSpPr>
          <p:cNvPr id="5" name="Footer Placeholder 4"/>
          <p:cNvSpPr>
            <a:spLocks noGrp="1"/>
          </p:cNvSpPr>
          <p:nvPr>
            <p:ph type="ftr" sz="quarter" idx="11"/>
          </p:nvPr>
        </p:nvSpPr>
        <p:spPr/>
        <p:txBody>
          <a:bodyPr/>
          <a:lstStyle/>
          <a:p>
            <a:pPr>
              <a:defRPr/>
            </a:pPr>
            <a:r>
              <a:rPr lang="en-US" dirty="0" smtClean="0">
                <a:solidFill>
                  <a:schemeClr val="tx1"/>
                </a:solidFill>
              </a:rPr>
              <a:t>U.S. Department of Health and Human Services, Healthy People 2020 Draft. 2009, U.S. Government Printing Office</a:t>
            </a:r>
            <a:endParaRPr lang="en-US" dirty="0">
              <a:solidFill>
                <a:schemeClr val="tx1"/>
              </a:solidFill>
            </a:endParaRPr>
          </a:p>
        </p:txBody>
      </p:sp>
    </p:spTree>
    <p:extLst>
      <p:ext uri="{BB962C8B-B14F-4D97-AF65-F5344CB8AC3E}">
        <p14:creationId xmlns:p14="http://schemas.microsoft.com/office/powerpoint/2010/main" val="2337832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Why Disparity Matters</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Poor </a:t>
            </a:r>
            <a:r>
              <a:rPr lang="en-US" dirty="0"/>
              <a:t>health outcomes are often the result of the interaction between individuals and their social and physical </a:t>
            </a:r>
            <a:r>
              <a:rPr lang="en-US" dirty="0" smtClean="0"/>
              <a:t>environment</a:t>
            </a:r>
          </a:p>
          <a:p>
            <a:r>
              <a:rPr lang="en-US" dirty="0"/>
              <a:t>Improving </a:t>
            </a:r>
            <a:r>
              <a:rPr lang="en-US" dirty="0" smtClean="0"/>
              <a:t>conditions </a:t>
            </a:r>
            <a:r>
              <a:rPr lang="en-US" dirty="0"/>
              <a:t>in which people are born, live, work, and age will ensure a healthier population</a:t>
            </a:r>
          </a:p>
          <a:p>
            <a:r>
              <a:rPr lang="en-US" dirty="0" smtClean="0"/>
              <a:t>Policy changes </a:t>
            </a:r>
            <a:r>
              <a:rPr lang="en-US" dirty="0"/>
              <a:t>to </a:t>
            </a:r>
            <a:r>
              <a:rPr lang="en-US" dirty="0" smtClean="0"/>
              <a:t>our conditions </a:t>
            </a:r>
            <a:r>
              <a:rPr lang="en-US" dirty="0"/>
              <a:t>can affect entire </a:t>
            </a:r>
            <a:r>
              <a:rPr lang="en-US" dirty="0" smtClean="0"/>
              <a:t>populations, </a:t>
            </a:r>
            <a:r>
              <a:rPr lang="en-US" dirty="0"/>
              <a:t>over </a:t>
            </a:r>
            <a:r>
              <a:rPr lang="en-US" dirty="0" smtClean="0"/>
              <a:t>time</a:t>
            </a:r>
            <a:r>
              <a:rPr lang="en-US" dirty="0"/>
              <a:t>, while </a:t>
            </a:r>
            <a:r>
              <a:rPr lang="en-US" dirty="0" smtClean="0"/>
              <a:t>also </a:t>
            </a:r>
            <a:r>
              <a:rPr lang="en-US" dirty="0"/>
              <a:t>helping </a:t>
            </a:r>
            <a:r>
              <a:rPr lang="en-US" dirty="0" smtClean="0"/>
              <a:t>us </a:t>
            </a:r>
            <a:r>
              <a:rPr lang="en-US" dirty="0"/>
              <a:t>to change </a:t>
            </a:r>
            <a:r>
              <a:rPr lang="en-US" dirty="0" smtClean="0"/>
              <a:t>individual behaviors</a:t>
            </a:r>
            <a:endParaRPr lang="en-US" dirty="0"/>
          </a:p>
        </p:txBody>
      </p:sp>
      <p:sp>
        <p:nvSpPr>
          <p:cNvPr id="4" name="Footer Placeholder 3"/>
          <p:cNvSpPr>
            <a:spLocks noGrp="1"/>
          </p:cNvSpPr>
          <p:nvPr>
            <p:ph type="ftr" sz="quarter" idx="11"/>
          </p:nvPr>
        </p:nvSpPr>
        <p:spPr/>
        <p:txBody>
          <a:bodyPr/>
          <a:lstStyle/>
          <a:p>
            <a:pPr>
              <a:defRPr/>
            </a:pPr>
            <a:r>
              <a:rPr lang="en-US" dirty="0">
                <a:solidFill>
                  <a:schemeClr val="tx1"/>
                </a:solidFill>
              </a:rPr>
              <a:t>https://</a:t>
            </a:r>
            <a:r>
              <a:rPr lang="en-US" dirty="0" smtClean="0">
                <a:solidFill>
                  <a:schemeClr val="tx1"/>
                </a:solidFill>
              </a:rPr>
              <a:t>www.healthypeople.gov/2020/topics-objectives/topic/social-determinants-of-health. </a:t>
            </a:r>
          </a:p>
          <a:p>
            <a:pPr>
              <a:defRPr/>
            </a:pPr>
            <a:r>
              <a:rPr lang="en-US" dirty="0" smtClean="0">
                <a:solidFill>
                  <a:schemeClr val="tx1"/>
                </a:solidFill>
              </a:rPr>
              <a:t>Accessed August 8, 2020</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6</a:t>
            </a:fld>
            <a:endParaRPr lang="en-US">
              <a:solidFill>
                <a:prstClr val="black">
                  <a:tint val="75000"/>
                </a:prstClr>
              </a:solidFill>
            </a:endParaRPr>
          </a:p>
        </p:txBody>
      </p:sp>
    </p:spTree>
    <p:extLst>
      <p:ext uri="{BB962C8B-B14F-4D97-AF65-F5344CB8AC3E}">
        <p14:creationId xmlns:p14="http://schemas.microsoft.com/office/powerpoint/2010/main" val="2227166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15348"/>
            <a:ext cx="7772400" cy="1642291"/>
          </a:xfrm>
        </p:spPr>
        <p:txBody>
          <a:bodyPr>
            <a:noAutofit/>
          </a:bodyPr>
          <a:lstStyle/>
          <a:p>
            <a:r>
              <a:rPr lang="en-US" sz="5400" dirty="0"/>
              <a:t/>
            </a:r>
            <a:br>
              <a:rPr lang="en-US" sz="5400" dirty="0"/>
            </a:br>
            <a:r>
              <a:rPr lang="en-US" sz="5400" dirty="0"/>
              <a:t/>
            </a:r>
            <a:br>
              <a:rPr lang="en-US" sz="5400" dirty="0"/>
            </a:br>
            <a:r>
              <a:rPr lang="en-US" sz="5400" dirty="0">
                <a:solidFill>
                  <a:schemeClr val="tx1"/>
                </a:solidFill>
              </a:rPr>
              <a:t>Case</a:t>
            </a:r>
            <a:br>
              <a:rPr lang="en-US" sz="5400" dirty="0">
                <a:solidFill>
                  <a:schemeClr val="tx1"/>
                </a:solidFill>
              </a:rPr>
            </a:br>
            <a:endParaRPr lang="en-US" sz="5400" dirty="0">
              <a:solidFill>
                <a:schemeClr val="tx1"/>
              </a:solidFill>
            </a:endParaRP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F07559F-B460-4081-B504-D9BAE62CBC3B}" type="slidenum">
              <a:rPr lang="en-US" smtClean="0">
                <a:solidFill>
                  <a:prstClr val="black">
                    <a:tint val="75000"/>
                  </a:prstClr>
                </a:solidFill>
              </a:rPr>
              <a:pPr>
                <a:defRPr/>
              </a:pPr>
              <a:t>7</a:t>
            </a:fld>
            <a:endParaRPr lang="en-US">
              <a:solidFill>
                <a:prstClr val="black">
                  <a:tint val="75000"/>
                </a:prstClr>
              </a:solidFill>
            </a:endParaRPr>
          </a:p>
        </p:txBody>
      </p:sp>
    </p:spTree>
    <p:extLst>
      <p:ext uri="{BB962C8B-B14F-4D97-AF65-F5344CB8AC3E}">
        <p14:creationId xmlns:p14="http://schemas.microsoft.com/office/powerpoint/2010/main" val="3028066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tx1"/>
                </a:solidFill>
              </a:rPr>
              <a:t>Community Outbreak Of HIV Infection Linked to Injection Drug Use: Austin, Scott County Indiana 2015</a:t>
            </a:r>
            <a:endParaRPr lang="en-US" sz="2400" dirty="0">
              <a:solidFill>
                <a:schemeClr val="tx1"/>
              </a:solidFill>
            </a:endParaRPr>
          </a:p>
        </p:txBody>
      </p:sp>
      <p:sp>
        <p:nvSpPr>
          <p:cNvPr id="3" name="Content Placeholder 2"/>
          <p:cNvSpPr>
            <a:spLocks noGrp="1"/>
          </p:cNvSpPr>
          <p:nvPr>
            <p:ph idx="1"/>
          </p:nvPr>
        </p:nvSpPr>
        <p:spPr/>
        <p:txBody>
          <a:bodyPr/>
          <a:lstStyle/>
          <a:p>
            <a:r>
              <a:rPr lang="en-US" dirty="0" smtClean="0"/>
              <a:t>Timeline:</a:t>
            </a:r>
          </a:p>
          <a:p>
            <a:pPr lvl="1"/>
            <a:r>
              <a:rPr lang="en-US" dirty="0" smtClean="0"/>
              <a:t>January 2015, DIS </a:t>
            </a:r>
            <a:r>
              <a:rPr lang="en-US" dirty="0"/>
              <a:t>reported 11 confirmed cases of HIV traced to one rural Indiana county (Scott)</a:t>
            </a:r>
          </a:p>
          <a:p>
            <a:pPr lvl="2"/>
            <a:r>
              <a:rPr lang="en-US" dirty="0">
                <a:solidFill>
                  <a:srgbClr val="25408F"/>
                </a:solidFill>
              </a:rPr>
              <a:t>Historically less than 5 cases annually </a:t>
            </a:r>
            <a:endParaRPr lang="en-US" dirty="0" smtClean="0">
              <a:solidFill>
                <a:srgbClr val="25408F"/>
              </a:solidFill>
            </a:endParaRPr>
          </a:p>
          <a:p>
            <a:pPr lvl="1"/>
            <a:r>
              <a:rPr lang="en-US" dirty="0" smtClean="0"/>
              <a:t>January 23, 2015 Indiana State Dept. of Health (ISDH) began investigating an HIV outbreak</a:t>
            </a:r>
          </a:p>
          <a:p>
            <a:pPr lvl="1"/>
            <a:r>
              <a:rPr lang="en-US" dirty="0" smtClean="0"/>
              <a:t>Majority of cases occurred in residents of one community</a:t>
            </a:r>
          </a:p>
          <a:p>
            <a:pPr lvl="1"/>
            <a:r>
              <a:rPr lang="en-US" dirty="0" smtClean="0"/>
              <a:t>Linked to syringe sharing partners using </a:t>
            </a:r>
            <a:r>
              <a:rPr lang="en-US" dirty="0" err="1" smtClean="0"/>
              <a:t>oxymorphone</a:t>
            </a:r>
            <a:r>
              <a:rPr lang="en-US" dirty="0" smtClean="0"/>
              <a:t> (</a:t>
            </a:r>
            <a:r>
              <a:rPr lang="en-US" dirty="0" err="1" smtClean="0"/>
              <a:t>Opana</a:t>
            </a:r>
            <a:r>
              <a:rPr lang="en-US" dirty="0" smtClean="0"/>
              <a:t>)</a:t>
            </a:r>
          </a:p>
          <a:p>
            <a:pPr lvl="1"/>
            <a:r>
              <a:rPr lang="en-US" dirty="0" smtClean="0"/>
              <a:t>April 21, 2015 – 135 HIV diagnosed in a community of 4200 persons</a:t>
            </a:r>
          </a:p>
          <a:p>
            <a:pPr lvl="1"/>
            <a:r>
              <a:rPr lang="en-US" dirty="0" smtClean="0"/>
              <a:t>February 2016 – 188 confirmed cases</a:t>
            </a:r>
          </a:p>
          <a:p>
            <a:pPr lvl="1"/>
            <a:r>
              <a:rPr lang="en-US" dirty="0" smtClean="0"/>
              <a:t>Current – 220 confirmed cases</a:t>
            </a:r>
          </a:p>
          <a:p>
            <a:pPr lvl="1"/>
            <a:endParaRPr lang="en-US" dirty="0"/>
          </a:p>
        </p:txBody>
      </p:sp>
      <p:sp>
        <p:nvSpPr>
          <p:cNvPr id="4" name="Footer Placeholder 3"/>
          <p:cNvSpPr>
            <a:spLocks noGrp="1"/>
          </p:cNvSpPr>
          <p:nvPr>
            <p:ph type="ftr" sz="quarter" idx="11"/>
          </p:nvPr>
        </p:nvSpPr>
        <p:spPr/>
        <p:txBody>
          <a:bodyPr/>
          <a:lstStyle/>
          <a:p>
            <a:pPr>
              <a:defRPr/>
            </a:pPr>
            <a:r>
              <a:rPr lang="en-US" dirty="0">
                <a:solidFill>
                  <a:schemeClr val="tx1"/>
                </a:solidFill>
              </a:rPr>
              <a:t>https://www.cdc.gov/mmWr/preview/mmwrhtml/mm6416a4.htm</a:t>
            </a: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8</a:t>
            </a:fld>
            <a:endParaRPr lang="en-US">
              <a:solidFill>
                <a:prstClr val="black">
                  <a:tint val="75000"/>
                </a:prstClr>
              </a:solidFill>
            </a:endParaRPr>
          </a:p>
        </p:txBody>
      </p:sp>
    </p:spTree>
    <p:extLst>
      <p:ext uri="{BB962C8B-B14F-4D97-AF65-F5344CB8AC3E}">
        <p14:creationId xmlns:p14="http://schemas.microsoft.com/office/powerpoint/2010/main" val="3430812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chemeClr val="tx1"/>
                </a:solidFill>
              </a:rPr>
              <a:t>Community Outbreak Of HIV Infection Linked to Injection Drug Use: Austin, Scott County Indiana 2015</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How did this happen:</a:t>
            </a:r>
          </a:p>
          <a:p>
            <a:pPr lvl="1"/>
            <a:r>
              <a:rPr lang="en-US" dirty="0" smtClean="0"/>
              <a:t>8.9% unemployment</a:t>
            </a:r>
          </a:p>
          <a:p>
            <a:pPr lvl="1"/>
            <a:r>
              <a:rPr lang="en-US" dirty="0" smtClean="0"/>
              <a:t>21.3% of adults did not finish high school</a:t>
            </a:r>
          </a:p>
          <a:p>
            <a:pPr lvl="1"/>
            <a:r>
              <a:rPr lang="en-US" dirty="0" smtClean="0"/>
              <a:t>19% living in poverty</a:t>
            </a:r>
          </a:p>
          <a:p>
            <a:pPr lvl="1"/>
            <a:r>
              <a:rPr lang="en-US" dirty="0" smtClean="0"/>
              <a:t>Limited health care access</a:t>
            </a:r>
          </a:p>
          <a:p>
            <a:pPr lvl="1"/>
            <a:r>
              <a:rPr lang="en-US" dirty="0" smtClean="0"/>
              <a:t>Lowest ranking in the state for life expectancy and health indicators</a:t>
            </a:r>
          </a:p>
          <a:p>
            <a:pPr lvl="1"/>
            <a:r>
              <a:rPr lang="en-US" dirty="0" smtClean="0"/>
              <a:t>Multi-generational activity (three generations) injecting together</a:t>
            </a:r>
          </a:p>
          <a:p>
            <a:pPr lvl="1"/>
            <a:r>
              <a:rPr lang="en-US" dirty="0" smtClean="0"/>
              <a:t>Multiple community members injecting together</a:t>
            </a:r>
          </a:p>
          <a:p>
            <a:pPr lvl="2"/>
            <a:r>
              <a:rPr lang="en-US" dirty="0" smtClean="0">
                <a:solidFill>
                  <a:srgbClr val="25408F"/>
                </a:solidFill>
              </a:rPr>
              <a:t>Daily injection numbers ranged 4-15</a:t>
            </a:r>
          </a:p>
          <a:p>
            <a:pPr lvl="2"/>
            <a:r>
              <a:rPr lang="en-US" dirty="0" smtClean="0">
                <a:solidFill>
                  <a:srgbClr val="25408F"/>
                </a:solidFill>
              </a:rPr>
              <a:t>number of injection partners ranged 1-6 per injection event</a:t>
            </a:r>
            <a:br>
              <a:rPr lang="en-US" dirty="0" smtClean="0">
                <a:solidFill>
                  <a:srgbClr val="25408F"/>
                </a:solidFill>
              </a:rPr>
            </a:br>
            <a:endParaRPr lang="en-US" dirty="0">
              <a:solidFill>
                <a:srgbClr val="25408F"/>
              </a:solidFill>
            </a:endParaRPr>
          </a:p>
        </p:txBody>
      </p:sp>
      <p:sp>
        <p:nvSpPr>
          <p:cNvPr id="4" name="Footer Placeholder 3"/>
          <p:cNvSpPr>
            <a:spLocks noGrp="1"/>
          </p:cNvSpPr>
          <p:nvPr>
            <p:ph type="ftr" sz="quarter" idx="11"/>
          </p:nvPr>
        </p:nvSpPr>
        <p:spPr/>
        <p:txBody>
          <a:bodyPr/>
          <a:lstStyle/>
          <a:p>
            <a:pPr>
              <a:defRPr/>
            </a:pPr>
            <a:r>
              <a:rPr lang="en-US" dirty="0">
                <a:solidFill>
                  <a:schemeClr val="tx1"/>
                </a:solidFill>
              </a:rPr>
              <a:t>https://www.cdc.gov/mmWr/preview/mmwrhtml/mm6416a4.htm</a:t>
            </a: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9</a:t>
            </a:fld>
            <a:endParaRPr lang="en-US">
              <a:solidFill>
                <a:prstClr val="black">
                  <a:tint val="75000"/>
                </a:prstClr>
              </a:solidFill>
            </a:endParaRPr>
          </a:p>
        </p:txBody>
      </p:sp>
    </p:spTree>
    <p:extLst>
      <p:ext uri="{BB962C8B-B14F-4D97-AF65-F5344CB8AC3E}">
        <p14:creationId xmlns:p14="http://schemas.microsoft.com/office/powerpoint/2010/main" val="29254118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442&quot;&gt;&lt;property id=&quot;20148&quot; value=&quot;5&quot;/&gt;&lt;property id=&quot;20300&quot; value=&quot;Slide 1&quot;/&gt;&lt;property id=&quot;20307&quot; value=&quot;256&quot;/&gt;&lt;/object&gt;&lt;object type=&quot;3&quot; unique_id=&quot;10518&quot;&gt;&lt;property id=&quot;20148&quot; value=&quot;5&quot;/&gt;&lt;property id=&quot;20300&quot; value=&quot;Slide 3 - &amp;quot;MidAtlantic AIDS Education and Training Center - Contact Information&amp;quot;&quot;/&gt;&lt;property id=&quot;20307&quot; value=&quot;258&quot;/&gt;&lt;/object&gt;&lt;object type=&quot;3&quot; unique_id=&quot;10569&quot;&gt;&lt;property id=&quot;20148&quot; value=&quot;5&quot;/&gt;&lt;property id=&quot;20300&quot; value=&quot;Slide 2&quot;/&gt;&lt;property id=&quot;20307&quot; value=&quot;262&quot;/&gt;&lt;/object&gt;&lt;/object&gt;&lt;/object&gt;&lt;/database&gt;"/>
  <p:tag name="SECTOMILLISECCONVERTED" val="1"/>
</p:tagLst>
</file>

<file path=ppt/theme/theme1.xml><?xml version="1.0" encoding="utf-8"?>
<a:theme xmlns:a="http://schemas.openxmlformats.org/drawingml/2006/main" name="200205-complian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8524</TotalTime>
  <Words>2545</Words>
  <Application>Microsoft Office PowerPoint</Application>
  <PresentationFormat>On-screen Show (4:3)</PresentationFormat>
  <Paragraphs>356</Paragraphs>
  <Slides>35</Slides>
  <Notes>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35</vt:i4>
      </vt:variant>
    </vt:vector>
  </HeadingPairs>
  <TitlesOfParts>
    <vt:vector size="37" baseType="lpstr">
      <vt:lpstr>Arial</vt:lpstr>
      <vt:lpstr>200205-compliant</vt:lpstr>
      <vt:lpstr>The Link Connecting HIV Infection and Injection Drug Use (IDU) Bluefield State College August 18, 2020 </vt:lpstr>
      <vt:lpstr>Disclosure</vt:lpstr>
      <vt:lpstr>Speaker Disclosure</vt:lpstr>
      <vt:lpstr>Needs</vt:lpstr>
      <vt:lpstr>Health Disparity and Health Outcomes</vt:lpstr>
      <vt:lpstr>Why Disparity Matters</vt:lpstr>
      <vt:lpstr>  Case </vt:lpstr>
      <vt:lpstr>Community Outbreak Of HIV Infection Linked to Injection Drug Use: Austin, Scott County Indiana 2015</vt:lpstr>
      <vt:lpstr>Community Outbreak Of HIV Infection Linked to Injection Drug Use: Austin, Scott County Indiana 2015</vt:lpstr>
      <vt:lpstr>Community Outbreak Of HIV Infection Linked to Injection Drug Use: Austin, Scott County Indiana 2015</vt:lpstr>
      <vt:lpstr>Top 220 Counties at Risk for an HIV Outbreak</vt:lpstr>
      <vt:lpstr>West Virginia comparables</vt:lpstr>
      <vt:lpstr>HIV Outbreak Cabell County WV 2019</vt:lpstr>
      <vt:lpstr>Drug Overdose in WV</vt:lpstr>
      <vt:lpstr>Drug Overdose Death Data WV</vt:lpstr>
      <vt:lpstr>Grim Statistics</vt:lpstr>
      <vt:lpstr>Sources of Prescription Opioids 2008-2011</vt:lpstr>
      <vt:lpstr>The Association Between Opioid Use and HIV Infection</vt:lpstr>
      <vt:lpstr>Challenges</vt:lpstr>
      <vt:lpstr>Challenges</vt:lpstr>
      <vt:lpstr>Challenges</vt:lpstr>
      <vt:lpstr>Challenges</vt:lpstr>
      <vt:lpstr>Effectiveness of HIV Therapy in a Drug Use Population with HIV</vt:lpstr>
      <vt:lpstr>Prevention </vt:lpstr>
      <vt:lpstr>CDC Guidelines for Prescribing Opioids for Chronic Pain 2016</vt:lpstr>
      <vt:lpstr>WV Harm Reduction Programs (HRPs)</vt:lpstr>
      <vt:lpstr>WV Harm Reduction Programs (HRPs) transaction models</vt:lpstr>
      <vt:lpstr>Locations of  County Health Department HRPs in WV</vt:lpstr>
      <vt:lpstr>Other HRPs in WV</vt:lpstr>
      <vt:lpstr>Medication Assisted Treatment (MAT)</vt:lpstr>
      <vt:lpstr>Street Outreach</vt:lpstr>
      <vt:lpstr>HIV Counseling and Testing</vt:lpstr>
      <vt:lpstr>PrEP</vt:lpstr>
      <vt:lpstr>Key Learning Points</vt:lpstr>
      <vt:lpstr>MidAtlantic AIDS Education and Training Center -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Garofalo, Matt</dc:creator>
  <cp:lastModifiedBy>Kidd, Carolyn</cp:lastModifiedBy>
  <cp:revision>111</cp:revision>
  <cp:lastPrinted>2016-03-04T19:52:19Z</cp:lastPrinted>
  <dcterms:created xsi:type="dcterms:W3CDTF">1601-01-01T00:00:00Z</dcterms:created>
  <dcterms:modified xsi:type="dcterms:W3CDTF">2020-08-04T15:00:02Z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